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4.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4"/>
    <p:sldMasterId id="2147483912" r:id="rId5"/>
    <p:sldMasterId id="2147483947" r:id="rId6"/>
    <p:sldMasterId id="2147483985" r:id="rId7"/>
    <p:sldMasterId id="2147484018" r:id="rId8"/>
  </p:sldMasterIdLst>
  <p:notesMasterIdLst>
    <p:notesMasterId r:id="rId17"/>
  </p:notesMasterIdLst>
  <p:handoutMasterIdLst>
    <p:handoutMasterId r:id="rId18"/>
  </p:handoutMasterIdLst>
  <p:sldIdLst>
    <p:sldId id="256" r:id="rId9"/>
    <p:sldId id="2667" r:id="rId10"/>
    <p:sldId id="2668" r:id="rId11"/>
    <p:sldId id="2670" r:id="rId12"/>
    <p:sldId id="2671" r:id="rId13"/>
    <p:sldId id="2672" r:id="rId14"/>
    <p:sldId id="2673" r:id="rId15"/>
    <p:sldId id="2657" r:id="rId16"/>
  </p:sldIdLst>
  <p:sldSz cx="12192000" cy="6858000"/>
  <p:notesSz cx="6645275" cy="9775825"/>
  <p:custDataLst>
    <p:tags r:id="rId19"/>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EEBA"/>
    <a:srgbClr val="ECCD41"/>
    <a:srgbClr val="F0D03F"/>
    <a:srgbClr val="E8CB41"/>
    <a:srgbClr val="E8602E"/>
    <a:srgbClr val="23CEF9"/>
    <a:srgbClr val="28CFF9"/>
    <a:srgbClr val="F1612C"/>
    <a:srgbClr val="7E007C"/>
    <a:srgbClr val="EB6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59" autoAdjust="0"/>
    <p:restoredTop sz="80216" autoAdjust="0"/>
  </p:normalViewPr>
  <p:slideViewPr>
    <p:cSldViewPr snapToGrid="0" snapToObjects="1" showGuides="1">
      <p:cViewPr varScale="1">
        <p:scale>
          <a:sx n="51" d="100"/>
          <a:sy n="51" d="100"/>
        </p:scale>
        <p:origin x="1268" y="24"/>
      </p:cViewPr>
      <p:guideLst>
        <p:guide pos="3840"/>
        <p:guide orient="horz" pos="3770"/>
      </p:guideLst>
    </p:cSldViewPr>
  </p:slideViewPr>
  <p:notesTextViewPr>
    <p:cViewPr>
      <p:scale>
        <a:sx n="3" d="2"/>
        <a:sy n="3" d="2"/>
      </p:scale>
      <p:origin x="0" y="0"/>
    </p:cViewPr>
  </p:notesTextViewPr>
  <p:sorterViewPr>
    <p:cViewPr>
      <p:scale>
        <a:sx n="66" d="100"/>
        <a:sy n="66" d="100"/>
      </p:scale>
      <p:origin x="0" y="-3885"/>
    </p:cViewPr>
  </p:sorterViewPr>
  <p:notesViewPr>
    <p:cSldViewPr snapToGrid="0" snapToObjects="1" showGuides="1">
      <p:cViewPr varScale="1">
        <p:scale>
          <a:sx n="93" d="100"/>
          <a:sy n="93" d="100"/>
        </p:scale>
        <p:origin x="376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notesMaster" Target="notesMasters/notesMaster1.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Andrew Rogers" userId="fbd1f26338c9b5ce" providerId="LiveId" clId="{89775483-FCE9-4D82-AA5E-39467DB097D8}"/>
    <pc:docChg chg="modSld">
      <pc:chgData name="MarkAndrew Rogers" userId="fbd1f26338c9b5ce" providerId="LiveId" clId="{89775483-FCE9-4D82-AA5E-39467DB097D8}" dt="2023-02-28T15:29:13.548" v="2" actId="14100"/>
      <pc:docMkLst>
        <pc:docMk/>
      </pc:docMkLst>
      <pc:sldChg chg="modSp mod">
        <pc:chgData name="MarkAndrew Rogers" userId="fbd1f26338c9b5ce" providerId="LiveId" clId="{89775483-FCE9-4D82-AA5E-39467DB097D8}" dt="2023-02-28T15:29:13.548" v="2" actId="14100"/>
        <pc:sldMkLst>
          <pc:docMk/>
          <pc:sldMk cId="1311812999" sldId="2671"/>
        </pc:sldMkLst>
        <pc:spChg chg="mod">
          <ac:chgData name="MarkAndrew Rogers" userId="fbd1f26338c9b5ce" providerId="LiveId" clId="{89775483-FCE9-4D82-AA5E-39467DB097D8}" dt="2023-02-28T15:29:13.548" v="2" actId="14100"/>
          <ac:spMkLst>
            <pc:docMk/>
            <pc:sldMk cId="1311812999" sldId="2671"/>
            <ac:spMk id="17" creationId="{22691E16-DB4D-4D95-D5A6-05B48890011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28/02/2023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28/02/2023</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a:t>
            </a:fld>
            <a:endParaRPr lang="en-GB" dirty="0"/>
          </a:p>
        </p:txBody>
      </p:sp>
    </p:spTree>
    <p:extLst>
      <p:ext uri="{BB962C8B-B14F-4D97-AF65-F5344CB8AC3E}">
        <p14:creationId xmlns:p14="http://schemas.microsoft.com/office/powerpoint/2010/main" val="139322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a:t>
            </a:fld>
            <a:endParaRPr lang="en-GB"/>
          </a:p>
        </p:txBody>
      </p:sp>
    </p:spTree>
    <p:extLst>
      <p:ext uri="{BB962C8B-B14F-4D97-AF65-F5344CB8AC3E}">
        <p14:creationId xmlns:p14="http://schemas.microsoft.com/office/powerpoint/2010/main" val="275911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a:t>
            </a:fld>
            <a:endParaRPr lang="en-GB"/>
          </a:p>
        </p:txBody>
      </p:sp>
    </p:spTree>
    <p:extLst>
      <p:ext uri="{BB962C8B-B14F-4D97-AF65-F5344CB8AC3E}">
        <p14:creationId xmlns:p14="http://schemas.microsoft.com/office/powerpoint/2010/main" val="437867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4</a:t>
            </a:fld>
            <a:endParaRPr lang="en-GB"/>
          </a:p>
        </p:txBody>
      </p:sp>
    </p:spTree>
    <p:extLst>
      <p:ext uri="{BB962C8B-B14F-4D97-AF65-F5344CB8AC3E}">
        <p14:creationId xmlns:p14="http://schemas.microsoft.com/office/powerpoint/2010/main" val="201944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dirty="0">
                <a:solidFill>
                  <a:srgbClr val="004050"/>
                </a:solidFill>
                <a:effectLst/>
                <a:latin typeface="Montserrat" pitchFamily="2" charset="77"/>
              </a:rPr>
              <a:t>High availability</a:t>
            </a:r>
          </a:p>
          <a:p>
            <a:pPr algn="l"/>
            <a:r>
              <a:rPr lang="en-GB" b="0" i="0" dirty="0">
                <a:solidFill>
                  <a:srgbClr val="212529"/>
                </a:solidFill>
                <a:effectLst/>
                <a:latin typeface="Montserrat" pitchFamily="2" charset="77"/>
              </a:rPr>
              <a:t>Running an application in a variety of physical locations was previously so expensive that only the largest organisations could really consider it, and usually only for the most critical of functionality. </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With the cloud, the idea of High Availability is essentially free:</a:t>
            </a:r>
          </a:p>
          <a:p>
            <a:pPr marL="171450" indent="-171450" algn="l">
              <a:buFont typeface="Arial" panose="020B0604020202020204" pitchFamily="34" charset="0"/>
              <a:buChar char="•"/>
            </a:pPr>
            <a:r>
              <a:rPr lang="en-GB" b="0" i="0" dirty="0">
                <a:solidFill>
                  <a:srgbClr val="212529"/>
                </a:solidFill>
                <a:effectLst/>
                <a:latin typeface="Montserrat" pitchFamily="2" charset="77"/>
              </a:rPr>
              <a:t>Same cost to deploy to multiple data centres</a:t>
            </a:r>
          </a:p>
          <a:p>
            <a:pPr marL="171450" indent="-171450" algn="l">
              <a:buFont typeface="Arial" panose="020B0604020202020204" pitchFamily="34" charset="0"/>
              <a:buChar char="•"/>
            </a:pPr>
            <a:r>
              <a:rPr lang="en-GB" b="0" i="0" dirty="0">
                <a:solidFill>
                  <a:srgbClr val="212529"/>
                </a:solidFill>
                <a:effectLst/>
                <a:latin typeface="Montserrat" pitchFamily="2" charset="77"/>
              </a:rPr>
              <a:t>Fewer single points of failure</a:t>
            </a:r>
          </a:p>
          <a:p>
            <a:pPr marL="171450" indent="-171450" algn="l">
              <a:buFont typeface="Arial" panose="020B0604020202020204" pitchFamily="34" charset="0"/>
              <a:buChar char="•"/>
            </a:pPr>
            <a:r>
              <a:rPr lang="en-GB" b="0" i="0" dirty="0">
                <a:solidFill>
                  <a:srgbClr val="212529"/>
                </a:solidFill>
                <a:effectLst/>
                <a:latin typeface="Montserrat" pitchFamily="2" charset="77"/>
              </a:rPr>
              <a:t>Lower latency, high availability</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A good example of high availability would be a game server.</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When you play online games, you may have the ability to choose which server to play on. You would typically choose the server that is closest to you, as this reduces latency and makes the experience much smoother.</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Similarly, if a company has a web application which is generating revenue, they would deploy it closer to where their core customers are to make the user experience better.</a:t>
            </a:r>
          </a:p>
          <a:p>
            <a:pPr algn="l"/>
            <a:endParaRPr lang="en-GB" b="1" i="0" dirty="0">
              <a:solidFill>
                <a:srgbClr val="004050"/>
              </a:solidFill>
              <a:effectLst/>
              <a:latin typeface="Montserrat" pitchFamily="2" charset="77"/>
            </a:endParaRPr>
          </a:p>
          <a:p>
            <a:pPr algn="l"/>
            <a:r>
              <a:rPr lang="en-GB" b="1" i="0" dirty="0">
                <a:solidFill>
                  <a:srgbClr val="004050"/>
                </a:solidFill>
                <a:effectLst/>
                <a:latin typeface="Montserrat" pitchFamily="2" charset="77"/>
              </a:rPr>
              <a:t>Fault Tolerance</a:t>
            </a:r>
          </a:p>
          <a:p>
            <a:pPr algn="l"/>
            <a:r>
              <a:rPr lang="en-GB" b="0" i="0" dirty="0">
                <a:solidFill>
                  <a:srgbClr val="212529"/>
                </a:solidFill>
                <a:effectLst/>
                <a:latin typeface="Montserrat" pitchFamily="2" charset="77"/>
              </a:rPr>
              <a:t>Fault tolerance is the ability of a system to remain running during component and service failure.</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For example, your application hosted on an App Service, VM, or any other compute service, should remain running even if underlying server hardware fails.</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A fault-tolerant cloud system will be able to manage failure and quickly shift to another copy of the server in the data </a:t>
            </a:r>
            <a:r>
              <a:rPr lang="en-GB" b="0" i="0" dirty="0" err="1">
                <a:solidFill>
                  <a:srgbClr val="212529"/>
                </a:solidFill>
                <a:effectLst/>
                <a:latin typeface="Montserrat" pitchFamily="2" charset="77"/>
              </a:rPr>
              <a:t>center</a:t>
            </a:r>
            <a:r>
              <a:rPr lang="en-GB" b="0" i="0" dirty="0">
                <a:solidFill>
                  <a:srgbClr val="212529"/>
                </a:solidFill>
                <a:effectLst/>
                <a:latin typeface="Montserrat" pitchFamily="2" charset="77"/>
              </a:rPr>
              <a:t> whenever any failure is identified.</a:t>
            </a:r>
          </a:p>
          <a:p>
            <a:pPr algn="l"/>
            <a:endParaRPr lang="en-GB" b="1" i="0" dirty="0">
              <a:solidFill>
                <a:srgbClr val="004050"/>
              </a:solidFill>
              <a:effectLst/>
              <a:latin typeface="Montserrat" pitchFamily="2" charset="77"/>
            </a:endParaRPr>
          </a:p>
          <a:p>
            <a:pPr algn="l"/>
            <a:r>
              <a:rPr lang="en-GB" b="1" i="0" dirty="0">
                <a:solidFill>
                  <a:srgbClr val="004050"/>
                </a:solidFill>
                <a:effectLst/>
                <a:latin typeface="Montserrat" pitchFamily="2" charset="77"/>
              </a:rPr>
              <a:t>Disaster Recovery</a:t>
            </a:r>
          </a:p>
          <a:p>
            <a:pPr algn="l"/>
            <a:r>
              <a:rPr lang="en-GB" b="0" i="0" dirty="0">
                <a:solidFill>
                  <a:srgbClr val="212529"/>
                </a:solidFill>
                <a:effectLst/>
                <a:latin typeface="Montserrat" pitchFamily="2" charset="77"/>
              </a:rPr>
              <a:t>Disaster recovery is the ability of a system to recover from a disaster, such as floods, thunderstorms, earthquakes, or any other natural or human-induced disaster that has destroyed the primary data centre.</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Whilst feasibly unlikely to happen, businesses should always prepare for the chance that a disaster occurs; if not, there is potentially </a:t>
            </a:r>
            <a:r>
              <a:rPr lang="en-GB" b="0" i="0" dirty="0" err="1">
                <a:solidFill>
                  <a:srgbClr val="212529"/>
                </a:solidFill>
                <a:effectLst/>
                <a:latin typeface="Montserrat" pitchFamily="2" charset="77"/>
              </a:rPr>
              <a:t>irreperable</a:t>
            </a:r>
            <a:r>
              <a:rPr lang="en-GB" b="0" i="0" dirty="0">
                <a:solidFill>
                  <a:srgbClr val="212529"/>
                </a:solidFill>
                <a:effectLst/>
                <a:latin typeface="Montserrat" pitchFamily="2" charset="77"/>
              </a:rPr>
              <a:t> loss.</a:t>
            </a:r>
          </a:p>
          <a:p>
            <a:pPr algn="l"/>
            <a:r>
              <a:rPr lang="en-GB" b="0" i="0" dirty="0">
                <a:solidFill>
                  <a:srgbClr val="212529"/>
                </a:solidFill>
                <a:effectLst/>
                <a:latin typeface="Montserrat" pitchFamily="2" charset="77"/>
              </a:rPr>
              <a:t>By taking advantage of backups, deploying applications in multiple regions, and data replication in another region, we can make sure that the data is safe in case of any disasters.</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Below are three examples of disaster recovery (or DR) options for different application components:</a:t>
            </a:r>
          </a:p>
          <a:p>
            <a:pPr marL="171450" indent="-171450" algn="l">
              <a:buFont typeface="Arial" panose="020B0604020202020204" pitchFamily="34" charset="0"/>
              <a:buChar char="•"/>
            </a:pPr>
            <a:r>
              <a:rPr lang="en-GB" b="0" i="0" dirty="0">
                <a:solidFill>
                  <a:srgbClr val="212529"/>
                </a:solidFill>
                <a:effectLst/>
                <a:latin typeface="Montserrat" pitchFamily="2" charset="77"/>
              </a:rPr>
              <a:t>Web Applications - Deploy in multiple regions</a:t>
            </a:r>
          </a:p>
          <a:p>
            <a:pPr marL="171450" indent="-171450" algn="l">
              <a:buFont typeface="Arial" panose="020B0604020202020204" pitchFamily="34" charset="0"/>
              <a:buChar char="•"/>
            </a:pPr>
            <a:r>
              <a:rPr lang="en-GB" b="0" i="0" dirty="0">
                <a:solidFill>
                  <a:srgbClr val="212529"/>
                </a:solidFill>
                <a:effectLst/>
                <a:latin typeface="Montserrat" pitchFamily="2" charset="77"/>
              </a:rPr>
              <a:t>Database - Enable GRS (Geo-redundant storage) backups and Geo replication</a:t>
            </a:r>
          </a:p>
          <a:p>
            <a:pPr marL="171450" indent="-171450" algn="l">
              <a:buFont typeface="Arial" panose="020B0604020202020204" pitchFamily="34" charset="0"/>
              <a:buChar char="•"/>
            </a:pPr>
            <a:r>
              <a:rPr lang="en-GB" b="0" i="0" dirty="0">
                <a:solidFill>
                  <a:srgbClr val="212529"/>
                </a:solidFill>
                <a:effectLst/>
                <a:latin typeface="Montserrat" pitchFamily="2" charset="77"/>
              </a:rPr>
              <a:t>Storage - Enable Geo replication</a:t>
            </a:r>
          </a:p>
          <a:p>
            <a:pPr algn="l"/>
            <a:endParaRPr lang="en-GB" b="1" i="0" dirty="0">
              <a:solidFill>
                <a:srgbClr val="004050"/>
              </a:solidFill>
              <a:effectLst/>
              <a:latin typeface="Montserrat" pitchFamily="2" charset="77"/>
            </a:endParaRPr>
          </a:p>
          <a:p>
            <a:pPr algn="l"/>
            <a:r>
              <a:rPr lang="en-GB" b="1" i="0" dirty="0">
                <a:solidFill>
                  <a:srgbClr val="004050"/>
                </a:solidFill>
                <a:effectLst/>
                <a:latin typeface="Montserrat" pitchFamily="2" charset="77"/>
              </a:rPr>
              <a:t>Agility</a:t>
            </a:r>
          </a:p>
          <a:p>
            <a:pPr algn="l"/>
            <a:r>
              <a:rPr lang="en-GB" b="0" i="0" dirty="0">
                <a:solidFill>
                  <a:srgbClr val="212529"/>
                </a:solidFill>
                <a:effectLst/>
                <a:latin typeface="Montserrat" pitchFamily="2" charset="77"/>
              </a:rPr>
              <a:t>Using the cloud tends to increase agility and enables faster time-to-market.</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One of the major benefits of an organisation’s move to the cloud is the ability to provision resources incredibly quickly (e.g. when starting a new project).</a:t>
            </a:r>
          </a:p>
          <a:p>
            <a:pPr algn="l"/>
            <a:endParaRPr lang="en-GB" b="0" i="0" dirty="0">
              <a:solidFill>
                <a:srgbClr val="212529"/>
              </a:solidFill>
              <a:effectLst/>
              <a:latin typeface="Montserrat" pitchFamily="2" charset="77"/>
            </a:endParaRPr>
          </a:p>
          <a:p>
            <a:pPr algn="l"/>
            <a:r>
              <a:rPr lang="en-GB" b="0" i="0" dirty="0">
                <a:solidFill>
                  <a:srgbClr val="212529"/>
                </a:solidFill>
                <a:effectLst/>
                <a:latin typeface="Montserrat" pitchFamily="2" charset="77"/>
              </a:rPr>
              <a:t>The cloud also enables faster introduction of new services:</a:t>
            </a:r>
          </a:p>
          <a:p>
            <a:pPr marL="171450" indent="-171450" algn="l">
              <a:buFont typeface="Arial" panose="020B0604020202020204" pitchFamily="34" charset="0"/>
              <a:buChar char="•"/>
            </a:pPr>
            <a:r>
              <a:rPr lang="en-GB" b="0" i="0" dirty="0">
                <a:solidFill>
                  <a:srgbClr val="212529"/>
                </a:solidFill>
                <a:effectLst/>
                <a:latin typeface="Montserrat" pitchFamily="2" charset="77"/>
              </a:rPr>
              <a:t>In DevOps for example; agile creation, testing and deploying of services</a:t>
            </a:r>
          </a:p>
          <a:p>
            <a:pPr marL="171450" indent="-171450" algn="l">
              <a:buFont typeface="Arial" panose="020B0604020202020204" pitchFamily="34" charset="0"/>
              <a:buChar char="•"/>
            </a:pPr>
            <a:r>
              <a:rPr lang="en-GB" b="0" i="0" dirty="0">
                <a:solidFill>
                  <a:srgbClr val="212529"/>
                </a:solidFill>
                <a:effectLst/>
                <a:latin typeface="Montserrat" pitchFamily="2" charset="77"/>
              </a:rPr>
              <a:t>Continuous Delivery/Deployment</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5</a:t>
            </a:fld>
            <a:endParaRPr lang="en-GB"/>
          </a:p>
        </p:txBody>
      </p:sp>
    </p:spTree>
    <p:extLst>
      <p:ext uri="{BB962C8B-B14F-4D97-AF65-F5344CB8AC3E}">
        <p14:creationId xmlns:p14="http://schemas.microsoft.com/office/powerpoint/2010/main" val="42841475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image" Target="../media/image49.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0.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0.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8.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57.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8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9.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8.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9.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8.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0.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018101008"/>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a:extLst>
              <a:ext uri="{FF2B5EF4-FFF2-40B4-BE49-F238E27FC236}">
                <a16:creationId xmlns:a16="http://schemas.microsoft.com/office/drawing/2014/main" id="{DB0B56CC-0DF4-4894-B441-7D37621DD6DE}"/>
              </a:ext>
            </a:extLst>
          </p:cNvPr>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F2D546A-4E67-4029-8C90-439E796B0189}"/>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20">
            <a:extLst>
              <a:ext uri="{FF2B5EF4-FFF2-40B4-BE49-F238E27FC236}">
                <a16:creationId xmlns:a16="http://schemas.microsoft.com/office/drawing/2014/main" id="{4106896D-C3E9-4D21-A60B-DE4A14DD8093}"/>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pic>
        <p:nvPicPr>
          <p:cNvPr id="16" name="Graphic 31">
            <a:extLst>
              <a:ext uri="{FF2B5EF4-FFF2-40B4-BE49-F238E27FC236}">
                <a16:creationId xmlns:a16="http://schemas.microsoft.com/office/drawing/2014/main" id="{EF5AEE30-8CC0-493F-A80B-AB0B8FE8419A}"/>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7027760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5650" y="124083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34305"/>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89242"/>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288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8481"/>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83418"/>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6" cy="2520000"/>
          </a:xfrm>
        </p:spPr>
        <p:txBody>
          <a:bodyPr/>
          <a:lstStyle>
            <a:lvl1pPr marL="0" indent="0">
              <a:lnSpc>
                <a:spcPct val="100000"/>
              </a:lnSpc>
              <a:buFont typeface="Arial" panose="020B0604020202020204" pitchFamily="34" charset="0"/>
              <a:buNone/>
              <a:defRPr sz="18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8" y="1233488"/>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7"/>
            <a:ext cx="5627630" cy="2576511"/>
          </a:xfrm>
          <a:prstGeom prst="rect">
            <a:avLst/>
          </a:prstGeom>
        </p:spPr>
        <p:txBody>
          <a:bodyPr/>
          <a:lstStyle>
            <a:lvl1pPr marL="0" indent="0">
              <a:buNone/>
              <a:defRPr baseline="0"/>
            </a:lvl1pPr>
          </a:lstStyle>
          <a:p>
            <a:r>
              <a:rPr lang="en-US"/>
              <a:t>Click icon to add picture</a:t>
            </a:r>
            <a:endParaRPr lang="en-US" dirty="0"/>
          </a:p>
        </p:txBody>
      </p:sp>
      <p:sp>
        <p:nvSpPr>
          <p:cNvPr id="11" name="Text Placeholder 2"/>
          <p:cNvSpPr>
            <a:spLocks noGrp="1"/>
          </p:cNvSpPr>
          <p:nvPr>
            <p:ph type="body" sz="quarter" idx="12" hasCustomPrompt="1"/>
          </p:nvPr>
        </p:nvSpPr>
        <p:spPr>
          <a:xfrm>
            <a:off x="382587" y="394054"/>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8" name="Text Placeholder 7"/>
          <p:cNvSpPr>
            <a:spLocks noGrp="1"/>
          </p:cNvSpPr>
          <p:nvPr>
            <p:ph type="body" sz="quarter" idx="11" hasCustomPrompt="1"/>
          </p:nvPr>
        </p:nvSpPr>
        <p:spPr>
          <a:xfrm>
            <a:off x="6180195" y="3968576"/>
            <a:ext cx="5627630" cy="2520000"/>
          </a:xfrm>
        </p:spPr>
        <p:txBody>
          <a:bodyPr/>
          <a:lstStyle>
            <a:lvl1pPr marL="0" indent="0">
              <a:lnSpc>
                <a:spcPct val="100000"/>
              </a:lnSpc>
              <a:buFont typeface="Arial" panose="020B0604020202020204" pitchFamily="34" charset="0"/>
              <a:buNone/>
              <a:defRPr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3365" y="383649"/>
            <a:ext cx="11436917" cy="687614"/>
          </a:xfr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5939335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57CF52F-D971-4833-814A-F2A6A9285222}"/>
              </a:ext>
            </a:extLst>
          </p:cNvPr>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05B5A0B-7596-4D31-B80F-12963E382F67}"/>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31">
            <a:extLst>
              <a:ext uri="{FF2B5EF4-FFF2-40B4-BE49-F238E27FC236}">
                <a16:creationId xmlns:a16="http://schemas.microsoft.com/office/drawing/2014/main" id="{F31AC295-143E-44B6-923E-42FF2BA07E87}"/>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9" name="Freeform 9">
            <a:extLst>
              <a:ext uri="{FF2B5EF4-FFF2-40B4-BE49-F238E27FC236}">
                <a16:creationId xmlns:a16="http://schemas.microsoft.com/office/drawing/2014/main" id="{21372CDE-0B64-439B-9C64-0AEBA9815FBD}"/>
              </a:ext>
            </a:extLst>
          </p:cNvPr>
          <p:cNvSpPr/>
          <p:nvPr userDrawn="1"/>
        </p:nvSpPr>
        <p:spPr>
          <a:xfrm>
            <a:off x="723465" y="4664151"/>
            <a:ext cx="3698660" cy="1814437"/>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40020721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52937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Why choose QA">
    <p:spTree>
      <p:nvGrpSpPr>
        <p:cNvPr id="1" name=""/>
        <p:cNvGrpSpPr/>
        <p:nvPr/>
      </p:nvGrpSpPr>
      <p:grpSpPr>
        <a:xfrm>
          <a:off x="0" y="0"/>
          <a:ext cx="0" cy="0"/>
          <a:chOff x="0" y="0"/>
          <a:chExt cx="0" cy="0"/>
        </a:xfrm>
      </p:grpSpPr>
      <p:sp>
        <p:nvSpPr>
          <p:cNvPr id="2" name="Rectangle 1"/>
          <p:cNvSpPr/>
          <p:nvPr userDrawn="1"/>
        </p:nvSpPr>
        <p:spPr>
          <a:xfrm>
            <a:off x="0" y="0"/>
            <a:ext cx="4093605" cy="6858000"/>
          </a:xfrm>
          <a:prstGeom prst="rect">
            <a:avLst/>
          </a:prstGeom>
          <a:solidFill>
            <a:srgbClr val="00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 Placeholder 12"/>
          <p:cNvSpPr>
            <a:spLocks noGrp="1"/>
          </p:cNvSpPr>
          <p:nvPr>
            <p:ph type="body" sz="quarter" idx="17" hasCustomPrompt="1"/>
          </p:nvPr>
        </p:nvSpPr>
        <p:spPr>
          <a:xfrm>
            <a:off x="174184" y="1094985"/>
            <a:ext cx="3620013" cy="2295148"/>
          </a:xfrm>
        </p:spPr>
        <p:txBody>
          <a:bodyPr anchor="ctr">
            <a:normAutofit/>
          </a:bodyPr>
          <a:lstStyle>
            <a:lvl1pPr>
              <a:defRPr sz="4800" baseline="0">
                <a:solidFill>
                  <a:schemeClr val="bg1"/>
                </a:solidFill>
                <a:latin typeface="Krana Fat B" pitchFamily="2" charset="77"/>
              </a:defRPr>
            </a:lvl1pPr>
            <a:lvl2pPr>
              <a:defRPr>
                <a:latin typeface="Proxima Nova Thin" panose="02000506030000020004" pitchFamily="50" charset="0"/>
              </a:defRPr>
            </a:lvl2pPr>
            <a:lvl3pPr>
              <a:defRPr>
                <a:latin typeface="Proxima Nova Thin" panose="02000506030000020004" pitchFamily="50" charset="0"/>
              </a:defRPr>
            </a:lvl3pPr>
            <a:lvl4pPr>
              <a:defRPr>
                <a:latin typeface="Proxima Nova Thin" panose="02000506030000020004" pitchFamily="50" charset="0"/>
              </a:defRPr>
            </a:lvl4pPr>
            <a:lvl5pPr>
              <a:defRPr>
                <a:latin typeface="Proxima Nova Thin" panose="02000506030000020004" pitchFamily="50" charset="0"/>
              </a:defRPr>
            </a:lvl5pPr>
          </a:lstStyle>
          <a:p>
            <a:pPr lvl="0"/>
            <a:r>
              <a:rPr lang="en-US" dirty="0"/>
              <a:t>Title</a:t>
            </a:r>
            <a:endParaRPr lang="en-GB" dirty="0"/>
          </a:p>
        </p:txBody>
      </p:sp>
      <p:pic>
        <p:nvPicPr>
          <p:cNvPr id="7" name="Picture 6">
            <a:extLst>
              <a:ext uri="{FF2B5EF4-FFF2-40B4-BE49-F238E27FC236}">
                <a16:creationId xmlns:a16="http://schemas.microsoft.com/office/drawing/2014/main" id="{3B7CE009-D236-41E7-96B5-72314A8265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452" y="3265964"/>
            <a:ext cx="2817476" cy="1728656"/>
          </a:xfrm>
          <a:prstGeom prst="rect">
            <a:avLst/>
          </a:prstGeom>
        </p:spPr>
      </p:pic>
      <p:pic>
        <p:nvPicPr>
          <p:cNvPr id="8" name="Graphic 31">
            <a:extLst>
              <a:ext uri="{FF2B5EF4-FFF2-40B4-BE49-F238E27FC236}">
                <a16:creationId xmlns:a16="http://schemas.microsoft.com/office/drawing/2014/main" id="{702A0ABF-B008-422C-B23A-B3AB045711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8038143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4166999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173213028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84726690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6552250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423060016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979769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74480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Rectangle 9">
            <a:extLst>
              <a:ext uri="{FF2B5EF4-FFF2-40B4-BE49-F238E27FC236}">
                <a16:creationId xmlns:a16="http://schemas.microsoft.com/office/drawing/2014/main" id="{E657CDB8-004B-4571-B157-C2A17F1D07B2}"/>
              </a:ext>
            </a:extLst>
          </p:cNvPr>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Graphic 31">
            <a:extLst>
              <a:ext uri="{FF2B5EF4-FFF2-40B4-BE49-F238E27FC236}">
                <a16:creationId xmlns:a16="http://schemas.microsoft.com/office/drawing/2014/main" id="{94AE2C09-2BF3-4367-AA2E-EC79BFCBB00A}"/>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
        <p:nvSpPr>
          <p:cNvPr id="15" name="Freeform 8">
            <a:extLst>
              <a:ext uri="{FF2B5EF4-FFF2-40B4-BE49-F238E27FC236}">
                <a16:creationId xmlns:a16="http://schemas.microsoft.com/office/drawing/2014/main" id="{A8EB8A38-A0F0-464E-9AC6-323CD2D118BD}"/>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99298929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006393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340360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0604026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20162985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95658637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510579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72071175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3844007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9129906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2193633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a:extLst>
              <a:ext uri="{FF2B5EF4-FFF2-40B4-BE49-F238E27FC236}">
                <a16:creationId xmlns:a16="http://schemas.microsoft.com/office/drawing/2014/main" id="{79BC24BC-23C6-47D4-8FC1-44FAD7B534EB}"/>
              </a:ext>
            </a:extLst>
          </p:cNvPr>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Freeform 12">
            <a:extLst>
              <a:ext uri="{FF2B5EF4-FFF2-40B4-BE49-F238E27FC236}">
                <a16:creationId xmlns:a16="http://schemas.microsoft.com/office/drawing/2014/main" id="{0E73096C-146E-41BB-BC31-5F2B4C959975}"/>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pic>
        <p:nvPicPr>
          <p:cNvPr id="14" name="Graphic 31">
            <a:extLst>
              <a:ext uri="{FF2B5EF4-FFF2-40B4-BE49-F238E27FC236}">
                <a16:creationId xmlns:a16="http://schemas.microsoft.com/office/drawing/2014/main" id="{6846CF03-9663-4832-8E2A-A16B4B84700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8793164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214498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73096671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9080372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568795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29901965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8472233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7130368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948877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651869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130605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42063950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660097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593538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6086781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84281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8857631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5969984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38482381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346018622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95479550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0173801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806876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8535478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31272267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4395261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183106145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53163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9245236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67215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559927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35395348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389657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30363502"/>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8889152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216829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8145998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15080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24990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050914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73103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47594408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285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7630644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69990760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25847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1463969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126509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0733325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089474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40616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619063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9322803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9243801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402358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7100977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984494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09275738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14512901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059704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83162497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21655719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8051278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55218224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860172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69512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3267845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95614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9639888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673999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697174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72304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539530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2368716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6765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0218751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377092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16195124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2341311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089945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76165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854806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404931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261699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507778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6971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84303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78251260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532231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6235071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192349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8886823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4488196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811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414471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07224698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24790435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13677727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76926921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18682810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742775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5828952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11970885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0342293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5123482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1629127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737031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8334527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8554210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52563672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2173494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17786043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3421906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41013069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173325304"/>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3144733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40382083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676515422"/>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6">
    <p:bg>
      <p:bgPr>
        <a:solidFill>
          <a:srgbClr val="28CEF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3606869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407939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88" y="1246662"/>
            <a:ext cx="5612791"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4570"/>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Text Placeholder 7"/>
          <p:cNvSpPr>
            <a:spLocks noGrp="1"/>
          </p:cNvSpPr>
          <p:nvPr>
            <p:ph type="body" sz="quarter" idx="13" hasCustomPrompt="1"/>
          </p:nvPr>
        </p:nvSpPr>
        <p:spPr>
          <a:xfrm>
            <a:off x="382587" y="1246661"/>
            <a:ext cx="5621337"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6768034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2"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35208749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06563906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CCC4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40512807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Rectangle 11">
            <a:extLst>
              <a:ext uri="{FF2B5EF4-FFF2-40B4-BE49-F238E27FC236}">
                <a16:creationId xmlns:a16="http://schemas.microsoft.com/office/drawing/2014/main" id="{D3108DC2-FA98-443F-B032-E093E2B57D68}"/>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AE2AA12-82EE-4454-A4E0-C24582104391}"/>
              </a:ext>
            </a:extLst>
          </p:cNvPr>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A17FCDE1-4156-49AB-9E06-2D3362B72449}"/>
              </a:ext>
            </a:extLst>
          </p:cNvPr>
          <p:cNvGrpSpPr/>
          <p:nvPr userDrawn="1"/>
        </p:nvGrpSpPr>
        <p:grpSpPr>
          <a:xfrm>
            <a:off x="3297651" y="2366578"/>
            <a:ext cx="7767721" cy="4491421"/>
            <a:chOff x="7799133" y="1870745"/>
            <a:chExt cx="1010349" cy="584292"/>
          </a:xfrm>
          <a:solidFill>
            <a:srgbClr val="004050"/>
          </a:solidFill>
        </p:grpSpPr>
        <p:sp>
          <p:nvSpPr>
            <p:cNvPr id="18" name="Freeform 9">
              <a:extLst>
                <a:ext uri="{FF2B5EF4-FFF2-40B4-BE49-F238E27FC236}">
                  <a16:creationId xmlns:a16="http://schemas.microsoft.com/office/drawing/2014/main" id="{D51CA5AF-1214-4FB6-AAB6-11E1E7D44EAC}"/>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9" name="Freeform 10">
              <a:extLst>
                <a:ext uri="{FF2B5EF4-FFF2-40B4-BE49-F238E27FC236}">
                  <a16:creationId xmlns:a16="http://schemas.microsoft.com/office/drawing/2014/main" id="{6E9FE257-7CE5-4091-BDA5-E2636F80CBBC}"/>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0" name="Freeform 12">
              <a:extLst>
                <a:ext uri="{FF2B5EF4-FFF2-40B4-BE49-F238E27FC236}">
                  <a16:creationId xmlns:a16="http://schemas.microsoft.com/office/drawing/2014/main" id="{B6A77B2A-B3C2-4B18-98ED-89247B50B94C}"/>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05D55096-DAD6-4493-85D9-2372B7CC31FD}"/>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7A01461-EDB0-427F-A557-9DEE72A42243}"/>
              </a:ext>
            </a:extLst>
          </p:cNvPr>
          <p:cNvSpPr/>
          <p:nvPr userDrawn="1"/>
        </p:nvSpPr>
        <p:spPr>
          <a:xfrm>
            <a:off x="0" y="3843794"/>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A6A98BD0-16D5-4F0C-8134-9E1C08D0C945}"/>
              </a:ext>
            </a:extLst>
          </p:cNvPr>
          <p:cNvSpPr/>
          <p:nvPr userDrawn="1"/>
        </p:nvSpPr>
        <p:spPr>
          <a:xfrm>
            <a:off x="-10132"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31">
            <a:extLst>
              <a:ext uri="{FF2B5EF4-FFF2-40B4-BE49-F238E27FC236}">
                <a16:creationId xmlns:a16="http://schemas.microsoft.com/office/drawing/2014/main" id="{ECE7FC78-EA69-49ED-B201-239976DA74A2}"/>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81750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21772"/>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94014937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Title slide 6">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242627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400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0" y="4915035"/>
            <a:ext cx="5621337" cy="1434966"/>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dirty="0">
                <a:solidFill>
                  <a:schemeClr val="bg1"/>
                </a:solidFill>
              </a:rPr>
              <a:t>Fire exists</a:t>
            </a:r>
          </a:p>
          <a:p>
            <a:pPr>
              <a:buFont typeface="Arial" panose="020B0604020202020204" pitchFamily="34" charset="0"/>
              <a:buChar char="•"/>
            </a:pPr>
            <a:r>
              <a:rPr lang="en-GB" dirty="0">
                <a:solidFill>
                  <a:schemeClr val="bg1"/>
                </a:solidFill>
              </a:rPr>
              <a:t>Toilets </a:t>
            </a:r>
          </a:p>
          <a:p>
            <a:pPr>
              <a:buFont typeface="Arial" panose="020B0604020202020204" pitchFamily="34" charset="0"/>
              <a:buChar char="•"/>
            </a:pPr>
            <a:r>
              <a:rPr lang="en-GB" dirty="0">
                <a:solidFill>
                  <a:schemeClr val="bg1"/>
                </a:solidFill>
              </a:rPr>
              <a:t>Breaks</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42768793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4256" t="13997" r="29546" b="800"/>
          <a:stretch/>
        </p:blipFill>
        <p:spPr>
          <a:xfrm>
            <a:off x="4108881" y="-11575"/>
            <a:ext cx="8079261" cy="6875362"/>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11406785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7322657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4">
    <p:bg>
      <p:bgPr>
        <a:solidFill>
          <a:srgbClr val="F3622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84588881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261533"/>
            <a:ext cx="2521449" cy="2626384"/>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Text Placeholder 6"/>
          <p:cNvSpPr>
            <a:spLocks noGrp="1"/>
          </p:cNvSpPr>
          <p:nvPr>
            <p:ph type="body" sz="quarter" idx="12" hasCustomPrompt="1"/>
          </p:nvPr>
        </p:nvSpPr>
        <p:spPr>
          <a:xfrm>
            <a:off x="3279357" y="1261533"/>
            <a:ext cx="8069053" cy="521705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endParaRPr lang="en-GB" dirty="0"/>
          </a:p>
        </p:txBody>
      </p:sp>
      <p:pic>
        <p:nvPicPr>
          <p:cNvPr id="6" name="Graphic 6">
            <a:extLst>
              <a:ext uri="{FF2B5EF4-FFF2-40B4-BE49-F238E27FC236}">
                <a16:creationId xmlns:a16="http://schemas.microsoft.com/office/drawing/2014/main" id="{EC711A8B-4572-A049-8F3E-6583ADE39A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9614" y="344971"/>
            <a:ext cx="279580" cy="197611"/>
          </a:xfrm>
          <a:prstGeom prst="rect">
            <a:avLst/>
          </a:prstGeom>
        </p:spPr>
      </p:pic>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7669694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1">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0"/>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4"/>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2">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61FA821A-0A50-424D-A225-45CEE1614094}"/>
              </a:ext>
            </a:extLst>
          </p:cNvPr>
          <p:cNvSpPr/>
          <p:nvPr userDrawn="1"/>
        </p:nvSpPr>
        <p:spPr>
          <a:xfrm>
            <a:off x="-476899"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4"/>
          </a:xfrm>
        </p:spPr>
        <p:txBody>
          <a:bodyPr anchor="t"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Rectangle 5">
            <a:extLst>
              <a:ext uri="{FF2B5EF4-FFF2-40B4-BE49-F238E27FC236}">
                <a16:creationId xmlns:a16="http://schemas.microsoft.com/office/drawing/2014/main" id="{0A48B4DC-E278-4981-8A7A-E04236F56FAC}"/>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110B0CC-C5E0-4366-9EE8-B7AC80E228CF}"/>
              </a:ext>
            </a:extLst>
          </p:cNvPr>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10">
            <a:extLst>
              <a:ext uri="{FF2B5EF4-FFF2-40B4-BE49-F238E27FC236}">
                <a16:creationId xmlns:a16="http://schemas.microsoft.com/office/drawing/2014/main" id="{D7458B0F-CEA5-46B7-BF0B-0CF8143849D5}"/>
              </a:ext>
            </a:extLst>
          </p:cNvPr>
          <p:cNvSpPr/>
          <p:nvPr userDrawn="1"/>
        </p:nvSpPr>
        <p:spPr>
          <a:xfrm>
            <a:off x="-476899"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150ED181-8047-48DC-A34D-748030BF6F7E}"/>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A18CA7D-68A4-4F34-AB52-AF2C897D4481}"/>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145831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3">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6"/>
            <a:ext cx="5627171" cy="1828801"/>
          </a:xfrm>
        </p:spPr>
        <p:txBody>
          <a:bodyPr anchor="b"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7" y="2769834"/>
            <a:ext cx="9506730"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4">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3"/>
            <a:ext cx="5619141" cy="1905822"/>
          </a:xfrm>
        </p:spPr>
        <p:txBody>
          <a:bodyPr anchor="t"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sp>
        <p:nvSpPr>
          <p:cNvPr id="7" name="Rectangle 6"/>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2" name="Rectangle 1"/>
          <p:cNvSpPr/>
          <p:nvPr userDrawn="1"/>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7" y="1349984"/>
            <a:ext cx="6770687" cy="5112343"/>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1" name="Rectangle 10"/>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7" y="1349984"/>
            <a:ext cx="6770687" cy="5128604"/>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723465" y="4664151"/>
            <a:ext cx="3698660" cy="1814437"/>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V="1">
            <a:off x="0" y="1"/>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2098" r="-1"/>
          <a:stretch/>
        </p:blipFill>
        <p:spPr>
          <a:xfrm>
            <a:off x="-6057" y="3264823"/>
            <a:ext cx="5967455" cy="2859259"/>
          </a:xfrm>
          <a:prstGeom prst="rect">
            <a:avLst/>
          </a:prstGeom>
        </p:spPr>
      </p:pic>
      <p:sp>
        <p:nvSpPr>
          <p:cNvPr id="3" name="Text Placeholder 2"/>
          <p:cNvSpPr>
            <a:spLocks noGrp="1"/>
          </p:cNvSpPr>
          <p:nvPr>
            <p:ph type="body" sz="quarter" idx="10" hasCustomPrompt="1"/>
          </p:nvPr>
        </p:nvSpPr>
        <p:spPr>
          <a:xfrm>
            <a:off x="384784" y="384522"/>
            <a:ext cx="3694112" cy="1962150"/>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195034" y="3432175"/>
            <a:ext cx="5621337" cy="3046413"/>
          </a:xfrm>
        </p:spPr>
        <p:txBody>
          <a:bodyPr/>
          <a:lstStyle>
            <a:lvl1pPr marL="0" indent="0">
              <a:buFont typeface="Arial" panose="020B0604020202020204" pitchFamily="34" charset="0"/>
              <a:buNone/>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Rectangle 11">
            <a:extLst>
              <a:ext uri="{FF2B5EF4-FFF2-40B4-BE49-F238E27FC236}">
                <a16:creationId xmlns:a16="http://schemas.microsoft.com/office/drawing/2014/main" id="{98000D1C-7D2B-4359-9252-D3E355C9F7BB}"/>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5B5E6AB-2096-4F58-9965-6FDDB8754DB6}"/>
              </a:ext>
            </a:extLst>
          </p:cNvPr>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177FD39-8D6A-45BF-BD08-0CBD95DACBA8}"/>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A34A578E-5DEB-49E6-81F9-5B2439A63716}"/>
              </a:ext>
            </a:extLst>
          </p:cNvPr>
          <p:cNvGrpSpPr/>
          <p:nvPr userDrawn="1"/>
        </p:nvGrpSpPr>
        <p:grpSpPr>
          <a:xfrm>
            <a:off x="-15597" y="2769834"/>
            <a:ext cx="9506730" cy="4129712"/>
            <a:chOff x="1797250" y="3059102"/>
            <a:chExt cx="1632958" cy="495300"/>
          </a:xfrm>
          <a:solidFill>
            <a:srgbClr val="004050"/>
          </a:solidFill>
        </p:grpSpPr>
        <p:sp>
          <p:nvSpPr>
            <p:cNvPr id="17" name="Freeform 19">
              <a:extLst>
                <a:ext uri="{FF2B5EF4-FFF2-40B4-BE49-F238E27FC236}">
                  <a16:creationId xmlns:a16="http://schemas.microsoft.com/office/drawing/2014/main" id="{FED426C3-89AC-4DB6-89C9-441ACA86A3F2}"/>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a:p>
          </p:txBody>
        </p:sp>
        <p:sp>
          <p:nvSpPr>
            <p:cNvPr id="18" name="Freeform 20">
              <a:extLst>
                <a:ext uri="{FF2B5EF4-FFF2-40B4-BE49-F238E27FC236}">
                  <a16:creationId xmlns:a16="http://schemas.microsoft.com/office/drawing/2014/main" id="{AC41008B-8CFC-4C5D-8C6F-786FEED93474}"/>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7" name="Freeform 21">
              <a:extLst>
                <a:ext uri="{FF2B5EF4-FFF2-40B4-BE49-F238E27FC236}">
                  <a16:creationId xmlns:a16="http://schemas.microsoft.com/office/drawing/2014/main" id="{24A7336B-0A34-42E3-90DD-F184790F2FAB}"/>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8" name="Freeform 22">
              <a:extLst>
                <a:ext uri="{FF2B5EF4-FFF2-40B4-BE49-F238E27FC236}">
                  <a16:creationId xmlns:a16="http://schemas.microsoft.com/office/drawing/2014/main" id="{98D09CD1-3E9F-40AF-908C-3686BE2DA219}"/>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9" name="Freeform 23">
              <a:extLst>
                <a:ext uri="{FF2B5EF4-FFF2-40B4-BE49-F238E27FC236}">
                  <a16:creationId xmlns:a16="http://schemas.microsoft.com/office/drawing/2014/main" id="{C33B2687-9992-43AE-8EED-10AEBBBF5418}"/>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30" name="Freeform 24">
              <a:extLst>
                <a:ext uri="{FF2B5EF4-FFF2-40B4-BE49-F238E27FC236}">
                  <a16:creationId xmlns:a16="http://schemas.microsoft.com/office/drawing/2014/main" id="{9720C769-AD3E-4A09-8E77-FEBB9590FBEC}"/>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31" name="Freeform 25">
              <a:extLst>
                <a:ext uri="{FF2B5EF4-FFF2-40B4-BE49-F238E27FC236}">
                  <a16:creationId xmlns:a16="http://schemas.microsoft.com/office/drawing/2014/main" id="{13B67081-D74F-4AC1-8CAB-8329CC6D9CA7}"/>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grpSp>
      <p:pic>
        <p:nvPicPr>
          <p:cNvPr id="32" name="Graphic 31">
            <a:extLst>
              <a:ext uri="{FF2B5EF4-FFF2-40B4-BE49-F238E27FC236}">
                <a16:creationId xmlns:a16="http://schemas.microsoft.com/office/drawing/2014/main" id="{62AE76E6-B8C9-4B82-AD39-1E40060122DE}"/>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6701455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a:p>
        </p:txBody>
      </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4" name="Rectangle 3"/>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4000" spc="60" baseline="0">
                <a:solidFill>
                  <a:srgbClr val="004050"/>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40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rgbClr val="004050"/>
        </a:solidFill>
        <a:effectLst/>
      </p:bgPr>
    </p:bg>
    <p:spTree>
      <p:nvGrpSpPr>
        <p:cNvPr id="1" name=""/>
        <p:cNvGrpSpPr/>
        <p:nvPr/>
      </p:nvGrpSpPr>
      <p:grpSpPr>
        <a:xfrm>
          <a:off x="0" y="0"/>
          <a:ext cx="0" cy="0"/>
          <a:chOff x="0" y="0"/>
          <a:chExt cx="0" cy="0"/>
        </a:xfrm>
      </p:grpSpPr>
      <p:sp>
        <p:nvSpPr>
          <p:cNvPr id="6" name="Rectangle 5"/>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8" name="Rectangle 7"/>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4205"/>
            <a:ext cx="8314267"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324398"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40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20029218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6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p:nvPr>
        </p:nvSpPr>
        <p:spPr>
          <a:xfrm>
            <a:off x="5037138" y="3029147"/>
            <a:ext cx="5803900" cy="2277604"/>
          </a:xfrm>
        </p:spPr>
        <p:txBody>
          <a:bodyPr anchor="b" anchorCtr="0">
            <a:noAutofit/>
          </a:bodyPr>
          <a:lstStyle>
            <a:lvl1pPr algn="l">
              <a:lnSpc>
                <a:spcPts val="6000"/>
              </a:lnSpc>
              <a:defRPr sz="5600" spc="60" baseline="0"/>
            </a:lvl1pPr>
          </a:lstStyle>
          <a:p>
            <a:r>
              <a:rPr lang="en-US" noProof="0" dirty="0"/>
              <a:t>Click to edit Master title style</a:t>
            </a:r>
            <a:endParaRPr lang="en-GB" noProof="0" dirty="0"/>
          </a:p>
        </p:txBody>
      </p:sp>
      <p:sp>
        <p:nvSpPr>
          <p:cNvPr id="3" name="Rectangle 2"/>
          <p:cNvSpPr/>
          <p:nvPr userDrawn="1"/>
        </p:nvSpPr>
        <p:spPr>
          <a:xfrm>
            <a:off x="-1" y="5031740"/>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userDrawn="1"/>
        </p:nvSpPr>
        <p:spPr>
          <a:xfrm>
            <a:off x="-2" y="5373431"/>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726915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5984875" cy="5128604"/>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Freeform 1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31785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320040" y="0"/>
            <a:ext cx="547878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7283640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grpSp>
        <p:nvGrpSpPr>
          <p:cNvPr id="2" name="Group 1"/>
          <p:cNvGrpSpPr/>
          <p:nvPr userDrawn="1"/>
        </p:nvGrpSpPr>
        <p:grpSpPr>
          <a:xfrm>
            <a:off x="-6058" y="3516217"/>
            <a:ext cx="5797612" cy="2396903"/>
            <a:chOff x="1320045" y="4580698"/>
            <a:chExt cx="3312434" cy="1370734"/>
          </a:xfrm>
          <a:solidFill>
            <a:srgbClr val="28CFF9"/>
          </a:solidFill>
        </p:grpSpPr>
        <p:sp>
          <p:nvSpPr>
            <p:cNvPr id="12" name="Rectangle 11"/>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5" name="Freeform 14">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7" name="Freeform 16">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84784" y="387854"/>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6971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Rectangle 5">
            <a:extLst>
              <a:ext uri="{FF2B5EF4-FFF2-40B4-BE49-F238E27FC236}">
                <a16:creationId xmlns:a16="http://schemas.microsoft.com/office/drawing/2014/main" id="{CE41BDF1-F45D-40CA-8885-41DE66708884}"/>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7E8E114-BD59-4469-8FA3-A3964C066445}"/>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E9E77E-ABF4-4E4E-B9DA-39904F30AA71}"/>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12">
            <a:extLst>
              <a:ext uri="{FF2B5EF4-FFF2-40B4-BE49-F238E27FC236}">
                <a16:creationId xmlns:a16="http://schemas.microsoft.com/office/drawing/2014/main" id="{D5A28662-0D54-4FB2-90D3-1738010EE927}"/>
              </a:ext>
            </a:extLst>
          </p:cNvPr>
          <p:cNvSpPr/>
          <p:nvPr userDrawn="1"/>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96B91792-4A09-4000-BAA8-75237EFB4450}"/>
              </a:ext>
            </a:extLst>
          </p:cNvPr>
          <p:cNvSpPr/>
          <p:nvPr userDrawn="1"/>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1A3BC4D5-15CB-404F-8E03-770C8DB993C9}"/>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9319048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033402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961905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04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8784225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5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8D237"/>
          </a:solidFill>
          <a:ln w="6350" cap="flat">
            <a:noFill/>
            <a:prstDash val="solid"/>
            <a:miter/>
          </a:ln>
        </p:spPr>
        <p:txBody>
          <a:bodyPr rtlCol="0" anchor="ctr"/>
          <a:lstStyle/>
          <a:p>
            <a:endParaRPr lang="en-GB"/>
          </a:p>
        </p:txBody>
      </p:sp>
      <p:sp>
        <p:nvSpPr>
          <p:cNvPr id="4" name="Rectangle 3"/>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898832" cy="2277604"/>
          </a:xfrm>
        </p:spPr>
        <p:txBody>
          <a:bodyPr anchor="b" anchorCtr="0">
            <a:noAutofit/>
          </a:bodyPr>
          <a:lstStyle>
            <a:lvl1pPr algn="l">
              <a:lnSpc>
                <a:spcPts val="6000"/>
              </a:lnSpc>
              <a:defRPr sz="5600" spc="60" baseline="0">
                <a:solidFill>
                  <a:schemeClr val="bg1"/>
                </a:solidFill>
              </a:defRPr>
            </a:lvl1pPr>
          </a:lstStyle>
          <a:p>
            <a:r>
              <a:rPr lang="en-US" noProof="0" dirty="0"/>
              <a:t>Click to edit Master title style</a:t>
            </a:r>
            <a:endParaRPr lang="en-GB" noProof="0" dirty="0"/>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8255789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6_01 Section Divider">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609" y="-1416"/>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7430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468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8D237"/>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737886" cy="2277604"/>
          </a:xfrm>
        </p:spPr>
        <p:txBody>
          <a:bodyPr anchor="b" anchorCtr="0">
            <a:noAutofit/>
          </a:bodyPr>
          <a:lstStyle>
            <a:lvl1pPr algn="l">
              <a:lnSpc>
                <a:spcPts val="6000"/>
              </a:lnSpc>
              <a:defRPr sz="5600" spc="60" baseline="0">
                <a:solidFill>
                  <a:schemeClr val="bg1"/>
                </a:solidFill>
              </a:defRPr>
            </a:lvl1pPr>
          </a:lstStyle>
          <a:p>
            <a:r>
              <a:rPr lang="en-US" noProof="0" dirty="0"/>
              <a:t>Click to edit Master title style</a:t>
            </a:r>
            <a:endParaRPr lang="en-GB" noProof="0" dirty="0"/>
          </a:p>
        </p:txBody>
      </p:sp>
      <p:sp>
        <p:nvSpPr>
          <p:cNvPr id="7" name="Rectangle 6"/>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5436846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2060" y="-2475"/>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F8D237"/>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1786"/>
            <a:ext cx="8212667"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5471"/>
            <a:ext cx="8146316"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680658"/>
          </a:xfrm>
        </p:spPr>
        <p:txBody>
          <a:bodyPr anchor="b" anchorCtr="0">
            <a:noAutofit/>
          </a:bodyPr>
          <a:lstStyle>
            <a:lvl1pPr algn="l">
              <a:lnSpc>
                <a:spcPct val="90000"/>
              </a:lnSpc>
              <a:defRPr sz="4000" b="1"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12235614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203017"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6856"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8D23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6454931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grpSp>
        <p:nvGrpSpPr>
          <p:cNvPr id="8" name="Group 7"/>
          <p:cNvGrpSpPr/>
          <p:nvPr userDrawn="1"/>
        </p:nvGrpSpPr>
        <p:grpSpPr>
          <a:xfrm>
            <a:off x="-6058" y="3516217"/>
            <a:ext cx="5797612" cy="2396903"/>
            <a:chOff x="1320045" y="4580698"/>
            <a:chExt cx="3312434" cy="1370734"/>
          </a:xfrm>
          <a:solidFill>
            <a:srgbClr val="F3622C"/>
          </a:solidFill>
        </p:grpSpPr>
        <p:sp>
          <p:nvSpPr>
            <p:cNvPr id="9" name="Rectangle 8"/>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76238" y="387854"/>
            <a:ext cx="3694112" cy="1962150"/>
          </a:xfrm>
        </p:spPr>
        <p:txBody>
          <a:bodyPr/>
          <a:lstStyle>
            <a:lvl1pPr marL="0" indent="0">
              <a:lnSpc>
                <a:spcPct val="90000"/>
              </a:lnSpc>
              <a:spcAft>
                <a:spcPts val="0"/>
              </a:spcAft>
              <a:buFont typeface="Arial" panose="020B0604020202020204" pitchFamily="34" charset="0"/>
              <a:buNone/>
              <a:defRPr sz="4000" cap="none"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257676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88472074"/>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3868912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126308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595630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964739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_02 Section Divider">
    <p:bg>
      <p:bgPr>
        <a:solidFill>
          <a:srgbClr val="7F007D"/>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F004C"/>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3"/>
            <a:ext cx="5627171" cy="2680099"/>
          </a:xfrm>
        </p:spPr>
        <p:txBody>
          <a:bodyPr anchor="b" anchorCtr="0">
            <a:noAutofit/>
          </a:bodyPr>
          <a:lstStyle>
            <a:lvl1pPr algn="l">
              <a:lnSpc>
                <a:spcPts val="6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9069267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3_01 Section Divider">
    <p:bg>
      <p:bgPr>
        <a:solidFill>
          <a:srgbClr val="7F007D"/>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F004C"/>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2861732"/>
            <a:ext cx="5741696" cy="2252135"/>
          </a:xfrm>
        </p:spPr>
        <p:txBody>
          <a:bodyPr anchor="b" anchorCtr="0">
            <a:noAutofit/>
          </a:bodyPr>
          <a:lstStyle>
            <a:lvl1pPr algn="l">
              <a:lnSpc>
                <a:spcPts val="6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41868000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083814"/>
            <a:ext cx="5627171" cy="2708193"/>
          </a:xfrm>
        </p:spPr>
        <p:txBody>
          <a:bodyPr anchor="b" anchorCtr="0">
            <a:noAutofit/>
          </a:bodyPr>
          <a:lstStyle>
            <a:lvl1pPr algn="l">
              <a:lnSpc>
                <a:spcPct val="90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5407362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327195" y="4606108"/>
            <a:ext cx="2293146" cy="1326143"/>
            <a:chOff x="7799133" y="1870745"/>
            <a:chExt cx="1010349" cy="584292"/>
          </a:xfrm>
          <a:solidFill>
            <a:srgbClr val="FF004C"/>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3" name="Rectangle 2"/>
          <p:cNvSpPr/>
          <p:nvPr userDrawn="1"/>
        </p:nvSpPr>
        <p:spPr>
          <a:xfrm>
            <a:off x="-11069" y="5042941"/>
            <a:ext cx="2506981" cy="126517"/>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0" y="5374222"/>
            <a:ext cx="2506981" cy="126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7733" y="4707034"/>
            <a:ext cx="4136901" cy="1710617"/>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2210558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ontserrat Black" panose="00000A00000000000000" pitchFamily="2" charset="0"/>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6104995"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Freeform 9">
            <a:extLst>
              <a:ext uri="{FF2B5EF4-FFF2-40B4-BE49-F238E27FC236}">
                <a16:creationId xmlns:a16="http://schemas.microsoft.com/office/drawing/2014/main" id="{DF3D0604-3EEB-7547-A86F-8B3EFC40A3EC}"/>
              </a:ext>
            </a:extLst>
          </p:cNvPr>
          <p:cNvSpPr/>
          <p:nvPr userDrawn="1"/>
        </p:nvSpPr>
        <p:spPr>
          <a:xfrm>
            <a:off x="364512" y="4446884"/>
            <a:ext cx="4313575" cy="1953317"/>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1115217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2640080856"/>
      </p:ext>
    </p:extLst>
  </p:cSld>
  <p:clrMapOvr>
    <a:masterClrMapping/>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76238" y="383649"/>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592114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7865655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6176971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5919059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2061" y="383649"/>
            <a:ext cx="114257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7021" y="377825"/>
            <a:ext cx="948311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3" name="Text Placeholder 4"/>
          <p:cNvSpPr>
            <a:spLocks noGrp="1"/>
          </p:cNvSpPr>
          <p:nvPr>
            <p:ph type="body" sz="quarter" idx="15" hasCustomPrompt="1"/>
          </p:nvPr>
        </p:nvSpPr>
        <p:spPr>
          <a:xfrm>
            <a:off x="1167297" y="2921078"/>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5" y="2921078"/>
            <a:ext cx="2068065"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8"/>
            <a:ext cx="2130523"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8" y="124056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6" y="123348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0" y="2936069"/>
            <a:ext cx="2183449"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1" y="125555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4"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4572"/>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Text Placeholder 7"/>
          <p:cNvSpPr>
            <a:spLocks noGrp="1"/>
          </p:cNvSpPr>
          <p:nvPr>
            <p:ph type="body" sz="quarter" idx="13" hasCustomPrompt="1"/>
          </p:nvPr>
        </p:nvSpPr>
        <p:spPr>
          <a:xfrm>
            <a:off x="3613793"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2" y="1246663"/>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1" y="1246662"/>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79" y="1240838"/>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7" y="1239312"/>
            <a:ext cx="5621337" cy="5239275"/>
          </a:xfrm>
        </p:spPr>
        <p:txBody>
          <a:bodyPr/>
          <a:lstStyle>
            <a:lvl1pPr marL="0" indent="0">
              <a:lnSpc>
                <a:spcPct val="100000"/>
              </a:lnSpc>
              <a:buFont typeface="Arial" panose="020B0604020202020204" pitchFamily="34" charset="0"/>
              <a:buNone/>
              <a:defRPr sz="1800" b="0"/>
            </a:lvl1pPr>
            <a:lvl2pPr marL="171450" marR="0" indent="-17145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22636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1" y="1239312"/>
            <a:ext cx="5621863" cy="523927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4" y="1246662"/>
            <a:ext cx="5608641" cy="5231924"/>
          </a:xfrm>
          <a:prstGeom prst="rect">
            <a:avLst/>
          </a:prstGeom>
        </p:spPr>
        <p:txBody>
          <a:bodyPr/>
          <a:lstStyle>
            <a:lvl1pPr marL="0" indent="0">
              <a:buNone/>
              <a:defRPr/>
            </a:lvl1pPr>
          </a:lstStyle>
          <a:p>
            <a:r>
              <a:rPr lang="en-US"/>
              <a:t>Click icon to add picture</a:t>
            </a:r>
            <a:endParaRPr lang="en-US" dirty="0"/>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84637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pn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image" Target="../media/image1.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theme" Target="../theme/theme2.xml"/><Relationship Id="rId8" Type="http://schemas.openxmlformats.org/officeDocument/2006/relationships/slideLayout" Target="../slideLayouts/slideLayout1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image" Target="../media/image1.png"/><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theme" Target="../theme/theme3.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image" Target="../media/image1.png"/><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theme" Target="../theme/theme4.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8" Type="http://schemas.openxmlformats.org/officeDocument/2006/relationships/slideLayout" Target="../slideLayouts/slideLayout1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image" Target="../media/image1.png"/><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image" Target="../media/image11.svg"/><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image" Target="../media/image10.png"/><Relationship Id="rId5" Type="http://schemas.openxmlformats.org/officeDocument/2006/relationships/slideLayout" Target="../slideLayouts/slideLayout221.xml"/><Relationship Id="rId10" Type="http://schemas.openxmlformats.org/officeDocument/2006/relationships/theme" Target="../theme/theme5.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406311430"/>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02" r:id="rId29"/>
    <p:sldLayoutId id="2147483903" r:id="rId30"/>
    <p:sldLayoutId id="2147483904" r:id="rId31"/>
    <p:sldLayoutId id="2147483905" r:id="rId32"/>
    <p:sldLayoutId id="2147483906" r:id="rId33"/>
    <p:sldLayoutId id="2147483910" r:id="rId34"/>
    <p:sldLayoutId id="2147483911" r:id="rId35"/>
    <p:sldLayoutId id="2147483798" r:id="rId36"/>
    <p:sldLayoutId id="2147483815" r:id="rId37"/>
    <p:sldLayoutId id="2147483846" r:id="rId38"/>
    <p:sldLayoutId id="2147483847" r:id="rId39"/>
    <p:sldLayoutId id="2147483848" r:id="rId40"/>
    <p:sldLayoutId id="2147483850" r:id="rId41"/>
    <p:sldLayoutId id="2147483806" r:id="rId42"/>
    <p:sldLayoutId id="2147483709" r:id="rId43"/>
    <p:sldLayoutId id="2147483816" r:id="rId44"/>
    <p:sldLayoutId id="2147483817" r:id="rId45"/>
    <p:sldLayoutId id="2147483818" r:id="rId46"/>
    <p:sldLayoutId id="2147483747" r:id="rId47"/>
    <p:sldLayoutId id="2147483779" r:id="rId48"/>
    <p:sldLayoutId id="2147483789" r:id="rId49"/>
    <p:sldLayoutId id="2147483788" r:id="rId50"/>
    <p:sldLayoutId id="2147483778" r:id="rId51"/>
    <p:sldLayoutId id="2147483696" r:id="rId52"/>
    <p:sldLayoutId id="2147483790" r:id="rId53"/>
    <p:sldLayoutId id="2147483791" r:id="rId54"/>
    <p:sldLayoutId id="2147483802" r:id="rId55"/>
    <p:sldLayoutId id="2147483804" r:id="rId56"/>
    <p:sldLayoutId id="2147483792" r:id="rId57"/>
    <p:sldLayoutId id="2147483801" r:id="rId58"/>
    <p:sldLayoutId id="2147483803" r:id="rId59"/>
    <p:sldLayoutId id="2147483808" r:id="rId60"/>
    <p:sldLayoutId id="2147483820" r:id="rId61"/>
    <p:sldLayoutId id="2147483821" r:id="rId62"/>
    <p:sldLayoutId id="2147483822" r:id="rId63"/>
    <p:sldLayoutId id="2147483823" r:id="rId64"/>
    <p:sldLayoutId id="2147483824" r:id="rId65"/>
    <p:sldLayoutId id="2147483827" r:id="rId66"/>
    <p:sldLayoutId id="2147483854" r:id="rId67"/>
    <p:sldLayoutId id="2147483828" r:id="rId68"/>
    <p:sldLayoutId id="2147483858" r:id="rId69"/>
    <p:sldLayoutId id="2147483859" r:id="rId70"/>
    <p:sldLayoutId id="2147483860" r:id="rId71"/>
    <p:sldLayoutId id="2147483857" r:id="rId72"/>
    <p:sldLayoutId id="2147483830" r:id="rId73"/>
    <p:sldLayoutId id="2147483831" r:id="rId74"/>
    <p:sldLayoutId id="2147483832" r:id="rId75"/>
    <p:sldLayoutId id="2147483833" r:id="rId76"/>
    <p:sldLayoutId id="2147483834" r:id="rId77"/>
    <p:sldLayoutId id="2147483836" r:id="rId78"/>
    <p:sldLayoutId id="2147483855" r:id="rId79"/>
    <p:sldLayoutId id="2147483862" r:id="rId80"/>
    <p:sldLayoutId id="2147483863" r:id="rId81"/>
    <p:sldLayoutId id="2147483864" r:id="rId82"/>
    <p:sldLayoutId id="2147483865" r:id="rId83"/>
    <p:sldLayoutId id="2147483838" r:id="rId84"/>
    <p:sldLayoutId id="2147483839" r:id="rId85"/>
    <p:sldLayoutId id="2147483840" r:id="rId86"/>
    <p:sldLayoutId id="2147483842" r:id="rId87"/>
    <p:sldLayoutId id="2147483843" r:id="rId88"/>
    <p:sldLayoutId id="2147483844" r:id="rId89"/>
    <p:sldLayoutId id="2147483845" r:id="rId90"/>
    <p:sldLayoutId id="2147483866" r:id="rId91"/>
    <p:sldLayoutId id="2147483867" r:id="rId92"/>
    <p:sldLayoutId id="2147483868" r:id="rId93"/>
    <p:sldLayoutId id="2147483869" r:id="rId94"/>
    <p:sldLayoutId id="2147483734" r:id="rId95"/>
    <p:sldLayoutId id="2147483796" r:id="rId96"/>
    <p:sldLayoutId id="2147483719" r:id="rId97"/>
    <p:sldLayoutId id="2147483787" r:id="rId98"/>
    <p:sldLayoutId id="2147483784" r:id="rId99"/>
    <p:sldLayoutId id="2147483810" r:id="rId100"/>
    <p:sldLayoutId id="2147483851" r:id="rId101"/>
    <p:sldLayoutId id="2147483852" r:id="rId102"/>
    <p:sldLayoutId id="2147483853" r:id="rId103"/>
    <p:sldLayoutId id="2147483724" r:id="rId104"/>
    <p:sldLayoutId id="2147483797" r:id="rId105"/>
    <p:sldLayoutId id="2147483819" r:id="rId106"/>
    <p:sldLayoutId id="2147483814" r:id="rId107"/>
    <p:sldLayoutId id="2147483811" r:id="rId108"/>
    <p:sldLayoutId id="2147483812" r:id="rId109"/>
    <p:sldLayoutId id="2147483813" r:id="rId110"/>
    <p:sldLayoutId id="2147483871" r:id="rId111"/>
    <p:sldLayoutId id="2147484029" r:id="rId112"/>
    <p:sldLayoutId id="2147484030" r:id="rId11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1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1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1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1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5" pos="851">
          <p15:clr>
            <a:srgbClr val="F26B43"/>
          </p15:clr>
        </p15:guide>
        <p15:guide id="8" pos="1955">
          <p15:clr>
            <a:srgbClr val="F26B43"/>
          </p15:clr>
        </p15:guide>
        <p15:guide id="14" pos="3783">
          <p15:clr>
            <a:srgbClr val="F26B43"/>
          </p15:clr>
        </p15:guide>
        <p15:guide id="17" pos="4507">
          <p15:clr>
            <a:srgbClr val="F26B43"/>
          </p15:clr>
        </p15:guide>
        <p15:guide id="20" pos="5611">
          <p15:clr>
            <a:srgbClr val="F26B43"/>
          </p15:clr>
        </p15:guide>
        <p15:guide id="23" pos="6335">
          <p15:clr>
            <a:srgbClr val="F26B43"/>
          </p15:clr>
        </p15:guide>
        <p15:guide id="26" pos="7439">
          <p15:clr>
            <a:srgbClr val="F26B43"/>
          </p15:clr>
        </p15:guide>
        <p15:guide id="29" orient="horz" pos="238" userDrawn="1">
          <p15:clr>
            <a:srgbClr val="F26B43"/>
          </p15:clr>
        </p15:guide>
        <p15:guide id="30" orient="horz" pos="4081" userDrawn="1">
          <p15:clr>
            <a:srgbClr val="F26B43"/>
          </p15:clr>
        </p15:guide>
        <p15:guide id="31" pos="237" userDrawn="1">
          <p15:clr>
            <a:srgbClr val="F26B43"/>
          </p15:clr>
        </p15:guide>
        <p15:guide id="32" pos="732" userDrawn="1">
          <p15:clr>
            <a:srgbClr val="F26B43"/>
          </p15:clr>
        </p15:guide>
        <p15:guide id="33" pos="850" userDrawn="1">
          <p15:clr>
            <a:srgbClr val="F26B43"/>
          </p15:clr>
        </p15:guide>
        <p15:guide id="34" pos="1345" userDrawn="1">
          <p15:clr>
            <a:srgbClr val="F26B43"/>
          </p15:clr>
        </p15:guide>
        <p15:guide id="35" pos="1460" userDrawn="1">
          <p15:clr>
            <a:srgbClr val="F26B43"/>
          </p15:clr>
        </p15:guide>
        <p15:guide id="36" pos="1954" userDrawn="1">
          <p15:clr>
            <a:srgbClr val="F26B43"/>
          </p15:clr>
        </p15:guide>
        <p15:guide id="37" pos="2069" userDrawn="1">
          <p15:clr>
            <a:srgbClr val="F26B43"/>
          </p15:clr>
        </p15:guide>
        <p15:guide id="38" pos="2564" userDrawn="1">
          <p15:clr>
            <a:srgbClr val="F26B43"/>
          </p15:clr>
        </p15:guide>
        <p15:guide id="39" pos="2683" userDrawn="1">
          <p15:clr>
            <a:srgbClr val="F26B43"/>
          </p15:clr>
        </p15:guide>
        <p15:guide id="40" pos="3173" userDrawn="1">
          <p15:clr>
            <a:srgbClr val="F26B43"/>
          </p15:clr>
        </p15:guide>
        <p15:guide id="41" pos="3288" userDrawn="1">
          <p15:clr>
            <a:srgbClr val="F26B43"/>
          </p15:clr>
        </p15:guide>
        <p15:guide id="42" pos="3782" userDrawn="1">
          <p15:clr>
            <a:srgbClr val="F26B43"/>
          </p15:clr>
        </p15:guide>
        <p15:guide id="43" pos="3897" userDrawn="1">
          <p15:clr>
            <a:srgbClr val="F26B43"/>
          </p15:clr>
        </p15:guide>
        <p15:guide id="44" pos="4392" userDrawn="1">
          <p15:clr>
            <a:srgbClr val="F26B43"/>
          </p15:clr>
        </p15:guide>
        <p15:guide id="45" pos="4506" userDrawn="1">
          <p15:clr>
            <a:srgbClr val="F26B43"/>
          </p15:clr>
        </p15:guide>
        <p15:guide id="46" pos="5001" userDrawn="1">
          <p15:clr>
            <a:srgbClr val="F26B43"/>
          </p15:clr>
        </p15:guide>
        <p15:guide id="47" pos="5115" userDrawn="1">
          <p15:clr>
            <a:srgbClr val="F26B43"/>
          </p15:clr>
        </p15:guide>
        <p15:guide id="48" pos="5610" userDrawn="1">
          <p15:clr>
            <a:srgbClr val="F26B43"/>
          </p15:clr>
        </p15:guide>
        <p15:guide id="49" pos="5725" userDrawn="1">
          <p15:clr>
            <a:srgbClr val="F26B43"/>
          </p15:clr>
        </p15:guide>
        <p15:guide id="50" pos="6220" userDrawn="1">
          <p15:clr>
            <a:srgbClr val="F26B43"/>
          </p15:clr>
        </p15:guide>
        <p15:guide id="51" pos="6334" userDrawn="1">
          <p15:clr>
            <a:srgbClr val="F26B43"/>
          </p15:clr>
        </p15:guide>
        <p15:guide id="52" pos="6829" userDrawn="1">
          <p15:clr>
            <a:srgbClr val="F26B43"/>
          </p15:clr>
        </p15:guide>
        <p15:guide id="53" pos="6943" userDrawn="1">
          <p15:clr>
            <a:srgbClr val="F26B43"/>
          </p15:clr>
        </p15:guide>
        <p15:guide id="54" pos="7438" userDrawn="1">
          <p15:clr>
            <a:srgbClr val="F26B43"/>
          </p15:clr>
        </p15:guide>
        <p15:guide id="55" pos="3840" userDrawn="1">
          <p15:clr>
            <a:srgbClr val="9FCC3B"/>
          </p15:clr>
        </p15:guide>
        <p15:guide id="56"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599416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 id="2147483935" r:id="rId23"/>
    <p:sldLayoutId id="2147483936" r:id="rId24"/>
    <p:sldLayoutId id="2147483937" r:id="rId25"/>
    <p:sldLayoutId id="2147483938" r:id="rId26"/>
    <p:sldLayoutId id="2147483939" r:id="rId27"/>
    <p:sldLayoutId id="2147483940" r:id="rId28"/>
    <p:sldLayoutId id="2147483941" r:id="rId29"/>
    <p:sldLayoutId id="2147483942" r:id="rId30"/>
    <p:sldLayoutId id="2147483943" r:id="rId31"/>
    <p:sldLayoutId id="2147483944" r:id="rId32"/>
    <p:sldLayoutId id="2147483945" r:id="rId33"/>
    <p:sldLayoutId id="2147483946"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283998708"/>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4225628"/>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13" r:id="rId28"/>
    <p:sldLayoutId id="2147484014" r:id="rId29"/>
    <p:sldLayoutId id="2147484015" r:id="rId30"/>
    <p:sldLayoutId id="2147484016" r:id="rId31"/>
    <p:sldLayoutId id="2147484017"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17792288"/>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37.xml"/><Relationship Id="rId6" Type="http://schemas.openxmlformats.org/officeDocument/2006/relationships/image" Target="../media/image65.svg"/><Relationship Id="rId11" Type="http://schemas.openxmlformats.org/officeDocument/2006/relationships/image" Target="../media/image1.pn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63.svg"/><Relationship Id="rId9"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FF9645-10D3-4636-8E7B-FE1FF2991808}"/>
              </a:ext>
            </a:extLst>
          </p:cNvPr>
          <p:cNvSpPr>
            <a:spLocks noGrp="1"/>
          </p:cNvSpPr>
          <p:nvPr>
            <p:ph type="ctrTitle"/>
          </p:nvPr>
        </p:nvSpPr>
        <p:spPr/>
        <p:txBody>
          <a:bodyPr/>
          <a:lstStyle/>
          <a:p>
            <a:r>
              <a:rPr lang="en-GB" sz="4800" dirty="0">
                <a:latin typeface="+mn-lt"/>
              </a:rPr>
              <a:t>Introducing the Cloud</a:t>
            </a:r>
            <a:endParaRPr lang="en-GB" sz="1600" dirty="0">
              <a:latin typeface="+mn-lt"/>
            </a:endParaRPr>
          </a:p>
        </p:txBody>
      </p:sp>
      <p:sp>
        <p:nvSpPr>
          <p:cNvPr id="2" name="Text Placeholder 1">
            <a:extLst>
              <a:ext uri="{FF2B5EF4-FFF2-40B4-BE49-F238E27FC236}">
                <a16:creationId xmlns:a16="http://schemas.microsoft.com/office/drawing/2014/main" id="{829A5584-4E87-3BE1-FDB8-35DAA205F4ED}"/>
              </a:ext>
            </a:extLst>
          </p:cNvPr>
          <p:cNvSpPr>
            <a:spLocks noGrp="1"/>
          </p:cNvSpPr>
          <p:nvPr>
            <p:ph type="body" sz="quarter" idx="10"/>
          </p:nvPr>
        </p:nvSpPr>
        <p:spPr/>
        <p:txBody>
          <a:bodyPr/>
          <a:lstStyle/>
          <a:p>
            <a:r>
              <a:rPr lang="en-GB" dirty="0"/>
              <a:t>Module 5 – Continuous Integration</a:t>
            </a:r>
          </a:p>
        </p:txBody>
      </p:sp>
    </p:spTree>
    <p:extLst>
      <p:ext uri="{BB962C8B-B14F-4D97-AF65-F5344CB8AC3E}">
        <p14:creationId xmlns:p14="http://schemas.microsoft.com/office/powerpoint/2010/main" val="3735366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351404E-B491-5D11-58F4-3826EC5B9705}"/>
              </a:ext>
            </a:extLst>
          </p:cNvPr>
          <p:cNvSpPr>
            <a:spLocks noGrp="1"/>
          </p:cNvSpPr>
          <p:nvPr>
            <p:ph type="sldNum" sz="quarter" idx="4"/>
          </p:nvPr>
        </p:nvSpPr>
        <p:spPr/>
        <p:txBody>
          <a:bodyPr/>
          <a:lstStyle/>
          <a:p>
            <a:fld id="{EF892D59-8F09-EF4B-AD6D-DA609442F868}" type="slidenum">
              <a:rPr lang="en-GB" smtClean="0"/>
              <a:pPr/>
              <a:t>2</a:t>
            </a:fld>
            <a:endParaRPr lang="en-GB"/>
          </a:p>
        </p:txBody>
      </p:sp>
      <p:sp>
        <p:nvSpPr>
          <p:cNvPr id="3" name="Text Placeholder 2">
            <a:extLst>
              <a:ext uri="{FF2B5EF4-FFF2-40B4-BE49-F238E27FC236}">
                <a16:creationId xmlns:a16="http://schemas.microsoft.com/office/drawing/2014/main" id="{B1FAA64B-1363-F892-482B-FFEC114BA576}"/>
              </a:ext>
            </a:extLst>
          </p:cNvPr>
          <p:cNvSpPr>
            <a:spLocks noGrp="1"/>
          </p:cNvSpPr>
          <p:nvPr>
            <p:ph type="body" sz="quarter" idx="15"/>
          </p:nvPr>
        </p:nvSpPr>
        <p:spPr>
          <a:xfrm>
            <a:off x="5036527" y="604157"/>
            <a:ext cx="6770688" cy="5255636"/>
          </a:xfrm>
        </p:spPr>
        <p:txBody>
          <a:bodyPr/>
          <a:lstStyle/>
          <a:p>
            <a:r>
              <a:rPr lang="en-GB" sz="1600" dirty="0"/>
              <a:t>NIST (National Institute of Standards and Technology) define the cloud as the below:</a:t>
            </a:r>
          </a:p>
          <a:p>
            <a:r>
              <a:rPr lang="en-GB" sz="1600" i="1" dirty="0"/>
              <a:t>“Cloud computing is a model for enabling ubiquitous, convenient, on-demand network access to a shared pool of configurable computing resources (e.g., networks, servers, storage, applications, and services) that can be rapidly provisioned and released with minimal management effort or service provider interaction.”</a:t>
            </a:r>
          </a:p>
          <a:p>
            <a:endParaRPr lang="en-GB" sz="1600" dirty="0"/>
          </a:p>
          <a:p>
            <a:r>
              <a:rPr lang="en-GB" sz="1600" dirty="0"/>
              <a:t>Characteristics of the cloud:</a:t>
            </a:r>
          </a:p>
          <a:p>
            <a:pPr marL="285750" indent="-285750">
              <a:buFont typeface="Arial" panose="020B0604020202020204" pitchFamily="34" charset="0"/>
              <a:buChar char="•"/>
            </a:pPr>
            <a:r>
              <a:rPr lang="en-GB" sz="1600" dirty="0"/>
              <a:t>On-demand self-service</a:t>
            </a:r>
          </a:p>
          <a:p>
            <a:pPr marL="285750" indent="-285750">
              <a:buFont typeface="Arial" panose="020B0604020202020204" pitchFamily="34" charset="0"/>
              <a:buChar char="•"/>
            </a:pPr>
            <a:r>
              <a:rPr lang="en-GB" sz="1600" dirty="0"/>
              <a:t>Consumption-based Pricing</a:t>
            </a:r>
          </a:p>
          <a:p>
            <a:pPr marL="285750" indent="-285750">
              <a:buFont typeface="Arial" panose="020B0604020202020204" pitchFamily="34" charset="0"/>
              <a:buChar char="•"/>
            </a:pPr>
            <a:r>
              <a:rPr lang="en-GB" sz="1600" dirty="0"/>
              <a:t>Broad network access</a:t>
            </a:r>
          </a:p>
          <a:p>
            <a:pPr marL="285750" indent="-285750">
              <a:buFont typeface="Arial" panose="020B0604020202020204" pitchFamily="34" charset="0"/>
              <a:buChar char="•"/>
            </a:pPr>
            <a:r>
              <a:rPr lang="en-GB" sz="1600" dirty="0"/>
              <a:t>Resource pooling</a:t>
            </a:r>
          </a:p>
          <a:p>
            <a:pPr marL="285750" indent="-285750">
              <a:buFont typeface="Arial" panose="020B0604020202020204" pitchFamily="34" charset="0"/>
              <a:buChar char="•"/>
            </a:pPr>
            <a:r>
              <a:rPr lang="en-GB" sz="1600" dirty="0"/>
              <a:t>Rapid elasticity</a:t>
            </a:r>
          </a:p>
          <a:p>
            <a:pPr marL="285750" indent="-285750">
              <a:buFont typeface="Arial" panose="020B0604020202020204" pitchFamily="34" charset="0"/>
              <a:buChar char="•"/>
            </a:pPr>
            <a:r>
              <a:rPr lang="en-GB" sz="1600" dirty="0"/>
              <a:t>Auto-scaling</a:t>
            </a:r>
          </a:p>
          <a:p>
            <a:pPr marL="285750" indent="-285750">
              <a:buFont typeface="Arial" panose="020B0604020202020204" pitchFamily="34" charset="0"/>
              <a:buChar char="•"/>
            </a:pPr>
            <a:r>
              <a:rPr lang="en-GB" sz="1600" dirty="0"/>
              <a:t>Measured service</a:t>
            </a:r>
          </a:p>
          <a:p>
            <a:pPr marL="285750" indent="-285750">
              <a:buFont typeface="Arial" panose="020B0604020202020204" pitchFamily="34" charset="0"/>
              <a:buChar char="•"/>
            </a:pPr>
            <a:r>
              <a:rPr lang="en-GB" sz="1600" dirty="0"/>
              <a:t>Fault Tolerance</a:t>
            </a:r>
          </a:p>
          <a:p>
            <a:pPr marL="285750" indent="-285750">
              <a:buFont typeface="Arial" panose="020B0604020202020204" pitchFamily="34" charset="0"/>
              <a:buChar char="•"/>
            </a:pPr>
            <a:r>
              <a:rPr lang="en-GB" sz="1600" dirty="0"/>
              <a:t>Economies of Scale</a:t>
            </a:r>
          </a:p>
          <a:p>
            <a:endParaRPr lang="en-GB" sz="1600" dirty="0"/>
          </a:p>
        </p:txBody>
      </p:sp>
      <p:sp>
        <p:nvSpPr>
          <p:cNvPr id="4" name="Text Placeholder 3">
            <a:extLst>
              <a:ext uri="{FF2B5EF4-FFF2-40B4-BE49-F238E27FC236}">
                <a16:creationId xmlns:a16="http://schemas.microsoft.com/office/drawing/2014/main" id="{823C2C8C-186D-69E6-EED6-BF7092B1BCD3}"/>
              </a:ext>
            </a:extLst>
          </p:cNvPr>
          <p:cNvSpPr>
            <a:spLocks noGrp="1"/>
          </p:cNvSpPr>
          <p:nvPr>
            <p:ph type="body" sz="quarter" idx="10"/>
          </p:nvPr>
        </p:nvSpPr>
        <p:spPr/>
        <p:txBody>
          <a:bodyPr/>
          <a:lstStyle/>
          <a:p>
            <a:r>
              <a:rPr lang="en-GB" b="1" dirty="0"/>
              <a:t>What is the cloud?</a:t>
            </a:r>
          </a:p>
        </p:txBody>
      </p:sp>
    </p:spTree>
    <p:extLst>
      <p:ext uri="{BB962C8B-B14F-4D97-AF65-F5344CB8AC3E}">
        <p14:creationId xmlns:p14="http://schemas.microsoft.com/office/powerpoint/2010/main" val="21938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01AFB79-68E6-FCBA-94F5-7192C5507E94}"/>
              </a:ext>
            </a:extLst>
          </p:cNvPr>
          <p:cNvSpPr>
            <a:spLocks noGrp="1"/>
          </p:cNvSpPr>
          <p:nvPr>
            <p:ph type="body" sz="quarter" idx="10"/>
          </p:nvPr>
        </p:nvSpPr>
        <p:spPr/>
        <p:txBody>
          <a:bodyPr/>
          <a:lstStyle/>
          <a:p>
            <a:r>
              <a:rPr lang="en-GB" dirty="0"/>
              <a:t>Cloud Characteristics</a:t>
            </a:r>
          </a:p>
        </p:txBody>
      </p:sp>
      <p:sp>
        <p:nvSpPr>
          <p:cNvPr id="11" name="Text Placeholder 10">
            <a:extLst>
              <a:ext uri="{FF2B5EF4-FFF2-40B4-BE49-F238E27FC236}">
                <a16:creationId xmlns:a16="http://schemas.microsoft.com/office/drawing/2014/main" id="{F885F08B-4F63-6C64-ED9A-CC4DC65F8335}"/>
              </a:ext>
            </a:extLst>
          </p:cNvPr>
          <p:cNvSpPr>
            <a:spLocks noGrp="1"/>
          </p:cNvSpPr>
          <p:nvPr>
            <p:ph type="body" sz="quarter" idx="15"/>
          </p:nvPr>
        </p:nvSpPr>
        <p:spPr>
          <a:xfrm>
            <a:off x="5037138" y="489398"/>
            <a:ext cx="6770687" cy="5972932"/>
          </a:xfrm>
        </p:spPr>
        <p:txBody>
          <a:bodyPr/>
          <a:lstStyle/>
          <a:p>
            <a:pPr algn="l"/>
            <a:r>
              <a:rPr lang="en-GB" sz="1400" b="1" i="0" dirty="0">
                <a:solidFill>
                  <a:srgbClr val="004050"/>
                </a:solidFill>
                <a:effectLst/>
                <a:latin typeface="Montserrat" pitchFamily="2" charset="77"/>
              </a:rPr>
              <a:t>On-demand self service</a:t>
            </a:r>
          </a:p>
          <a:p>
            <a:pPr algn="l"/>
            <a:r>
              <a:rPr lang="en-GB" sz="1400" b="0" i="0" dirty="0">
                <a:solidFill>
                  <a:srgbClr val="212529"/>
                </a:solidFill>
                <a:effectLst/>
                <a:latin typeface="Montserrat" pitchFamily="2" charset="77"/>
              </a:rPr>
              <a:t>All cloud providers have a dashboard through which the customers can control the services that the provider offers whenever they wish to control them i.e. </a:t>
            </a:r>
            <a:r>
              <a:rPr lang="en-GB" sz="1400" b="0" i="1" dirty="0">
                <a:solidFill>
                  <a:srgbClr val="212529"/>
                </a:solidFill>
                <a:effectLst/>
                <a:latin typeface="Montserrat" pitchFamily="2" charset="77"/>
              </a:rPr>
              <a:t>on-demand</a:t>
            </a:r>
            <a:r>
              <a:rPr lang="en-GB" sz="1400" b="0" i="0" dirty="0">
                <a:solidFill>
                  <a:srgbClr val="212529"/>
                </a:solidFill>
                <a:effectLst/>
                <a:latin typeface="Montserrat" pitchFamily="2" charset="77"/>
              </a:rPr>
              <a:t>.</a:t>
            </a:r>
          </a:p>
          <a:p>
            <a:pPr algn="l"/>
            <a:br>
              <a:rPr lang="en-GB" sz="1400" dirty="0"/>
            </a:br>
            <a:r>
              <a:rPr lang="en-GB" sz="1400" b="1" i="0" dirty="0">
                <a:solidFill>
                  <a:srgbClr val="004050"/>
                </a:solidFill>
                <a:effectLst/>
                <a:latin typeface="Montserrat" pitchFamily="2" charset="77"/>
              </a:rPr>
              <a:t>Consumption based pricing</a:t>
            </a:r>
          </a:p>
          <a:p>
            <a:pPr algn="l"/>
            <a:r>
              <a:rPr lang="en-GB" sz="1400" b="0" i="0" dirty="0">
                <a:solidFill>
                  <a:srgbClr val="212529"/>
                </a:solidFill>
                <a:effectLst/>
                <a:latin typeface="Montserrat" pitchFamily="2" charset="77"/>
              </a:rPr>
              <a:t>The </a:t>
            </a:r>
            <a:r>
              <a:rPr lang="en-GB" sz="1400" b="1" i="0" dirty="0">
                <a:solidFill>
                  <a:srgbClr val="212529"/>
                </a:solidFill>
                <a:effectLst/>
                <a:latin typeface="Montserrat" pitchFamily="2" charset="77"/>
              </a:rPr>
              <a:t>consumption-based pricing</a:t>
            </a:r>
            <a:r>
              <a:rPr lang="en-GB" sz="1400" b="0" i="0" dirty="0">
                <a:solidFill>
                  <a:srgbClr val="212529"/>
                </a:solidFill>
                <a:effectLst/>
                <a:latin typeface="Montserrat" pitchFamily="2" charset="77"/>
              </a:rPr>
              <a:t> model is a payment scheme where the customer pays according to the amount of resources used.</a:t>
            </a:r>
          </a:p>
          <a:p>
            <a:pPr algn="l"/>
            <a:br>
              <a:rPr lang="en-GB" sz="1400" dirty="0"/>
            </a:br>
            <a:r>
              <a:rPr lang="en-GB" sz="1400" b="1" i="0" dirty="0">
                <a:solidFill>
                  <a:srgbClr val="004050"/>
                </a:solidFill>
                <a:effectLst/>
                <a:latin typeface="Montserrat" pitchFamily="2" charset="77"/>
              </a:rPr>
              <a:t>Broad network access</a:t>
            </a:r>
          </a:p>
          <a:p>
            <a:pPr algn="l"/>
            <a:r>
              <a:rPr lang="en-GB" sz="1400" b="0" i="0" dirty="0">
                <a:solidFill>
                  <a:srgbClr val="212529"/>
                </a:solidFill>
                <a:effectLst/>
                <a:latin typeface="Montserrat" pitchFamily="2" charset="77"/>
              </a:rPr>
              <a:t>Broad network access refers to access to resources over </a:t>
            </a:r>
            <a:r>
              <a:rPr lang="en-GB" sz="1400" b="0" i="1" dirty="0">
                <a:solidFill>
                  <a:srgbClr val="212529"/>
                </a:solidFill>
                <a:effectLst/>
                <a:latin typeface="Montserrat" pitchFamily="2" charset="77"/>
              </a:rPr>
              <a:t>standard network mechanisms</a:t>
            </a:r>
            <a:r>
              <a:rPr lang="en-GB" sz="1400" b="0" i="0" dirty="0">
                <a:solidFill>
                  <a:srgbClr val="212529"/>
                </a:solidFill>
                <a:effectLst/>
                <a:latin typeface="Montserrat" pitchFamily="2" charset="77"/>
              </a:rPr>
              <a:t>. This would generally mean standard protocols like HTTP or TCP.</a:t>
            </a:r>
          </a:p>
          <a:p>
            <a:pPr algn="l"/>
            <a:br>
              <a:rPr lang="en-GB" sz="1400" dirty="0"/>
            </a:br>
            <a:r>
              <a:rPr lang="en-GB" sz="1400" b="1" i="0" dirty="0">
                <a:solidFill>
                  <a:srgbClr val="004050"/>
                </a:solidFill>
                <a:effectLst/>
                <a:latin typeface="Montserrat" pitchFamily="2" charset="77"/>
              </a:rPr>
              <a:t>Resource pooling</a:t>
            </a:r>
          </a:p>
          <a:p>
            <a:pPr algn="l"/>
            <a:r>
              <a:rPr lang="en-GB" sz="1400" b="0" i="0" dirty="0">
                <a:solidFill>
                  <a:srgbClr val="212529"/>
                </a:solidFill>
                <a:effectLst/>
                <a:latin typeface="Montserrat" pitchFamily="2" charset="77"/>
              </a:rPr>
              <a:t>Cloud services are provided to multiple tenants (users, applications) by a pool of interchangeable resources.</a:t>
            </a:r>
          </a:p>
          <a:p>
            <a:pPr algn="l"/>
            <a:br>
              <a:rPr lang="en-GB" sz="1400" dirty="0"/>
            </a:br>
            <a:r>
              <a:rPr lang="en-GB" sz="1400" b="1" i="0" dirty="0">
                <a:solidFill>
                  <a:srgbClr val="004050"/>
                </a:solidFill>
                <a:effectLst/>
                <a:latin typeface="Montserrat" pitchFamily="2" charset="77"/>
              </a:rPr>
              <a:t>Rapid elasticity</a:t>
            </a:r>
          </a:p>
          <a:p>
            <a:pPr algn="l"/>
            <a:r>
              <a:rPr lang="en-GB" sz="1400" b="0" i="0" dirty="0">
                <a:solidFill>
                  <a:srgbClr val="212529"/>
                </a:solidFill>
                <a:effectLst/>
                <a:latin typeface="Montserrat" pitchFamily="2" charset="77"/>
              </a:rPr>
              <a:t>Elasticity is a fundamental property of the cloud.</a:t>
            </a:r>
          </a:p>
          <a:p>
            <a:pPr algn="l"/>
            <a:r>
              <a:rPr lang="en-GB" sz="1400" b="0" i="0" dirty="0">
                <a:solidFill>
                  <a:srgbClr val="212529"/>
                </a:solidFill>
                <a:effectLst/>
                <a:latin typeface="Montserrat" pitchFamily="2" charset="77"/>
              </a:rPr>
              <a:t>The ability to use exactly the resources you need, without either under-provisioning or excessively over-provisioning, is one of the key benefits of cloud services. This in turn allows the customer to scale in and out with demand.</a:t>
            </a:r>
          </a:p>
          <a:p>
            <a:pPr algn="l"/>
            <a:br>
              <a:rPr lang="en-GB" sz="1400" b="0" i="0" dirty="0">
                <a:solidFill>
                  <a:srgbClr val="212529"/>
                </a:solidFill>
                <a:effectLst/>
                <a:latin typeface="Montserrat" pitchFamily="2" charset="77"/>
              </a:rPr>
            </a:br>
            <a:endParaRPr lang="en-GB" sz="1400" b="0" i="0" dirty="0">
              <a:solidFill>
                <a:srgbClr val="212529"/>
              </a:solidFill>
              <a:effectLst/>
              <a:latin typeface="Montserrat" pitchFamily="2" charset="77"/>
            </a:endParaRPr>
          </a:p>
          <a:p>
            <a:endParaRPr lang="en-GB" sz="1400" dirty="0"/>
          </a:p>
          <a:p>
            <a:endParaRPr lang="en-GB" sz="1400" dirty="0"/>
          </a:p>
        </p:txBody>
      </p:sp>
      <p:sp>
        <p:nvSpPr>
          <p:cNvPr id="2" name="Slide Number Placeholder 1">
            <a:extLst>
              <a:ext uri="{FF2B5EF4-FFF2-40B4-BE49-F238E27FC236}">
                <a16:creationId xmlns:a16="http://schemas.microsoft.com/office/drawing/2014/main" id="{441A4530-7A5A-CB87-6416-3E071CF23CC1}"/>
              </a:ext>
            </a:extLst>
          </p:cNvPr>
          <p:cNvSpPr>
            <a:spLocks noGrp="1"/>
          </p:cNvSpPr>
          <p:nvPr>
            <p:ph type="sldNum" sz="quarter" idx="4"/>
          </p:nvPr>
        </p:nvSpPr>
        <p:spPr/>
        <p:txBody>
          <a:bodyPr/>
          <a:lstStyle/>
          <a:p>
            <a:fld id="{EF892D59-8F09-EF4B-AD6D-DA609442F868}" type="slidenum">
              <a:rPr lang="en-GB" smtClean="0"/>
              <a:pPr/>
              <a:t>3</a:t>
            </a:fld>
            <a:endParaRPr lang="en-GB"/>
          </a:p>
        </p:txBody>
      </p:sp>
    </p:spTree>
    <p:extLst>
      <p:ext uri="{BB962C8B-B14F-4D97-AF65-F5344CB8AC3E}">
        <p14:creationId xmlns:p14="http://schemas.microsoft.com/office/powerpoint/2010/main" val="637195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F885F08B-4F63-6C64-ED9A-CC4DC65F8335}"/>
              </a:ext>
            </a:extLst>
          </p:cNvPr>
          <p:cNvSpPr>
            <a:spLocks noGrp="1"/>
          </p:cNvSpPr>
          <p:nvPr>
            <p:ph type="body" sz="quarter" idx="15"/>
          </p:nvPr>
        </p:nvSpPr>
        <p:spPr>
          <a:xfrm>
            <a:off x="5037137" y="502276"/>
            <a:ext cx="6770688" cy="5967115"/>
          </a:xfrm>
        </p:spPr>
        <p:txBody>
          <a:bodyPr/>
          <a:lstStyle/>
          <a:p>
            <a:pPr algn="l"/>
            <a:r>
              <a:rPr lang="en-GB" sz="1400" b="1" i="0" dirty="0">
                <a:solidFill>
                  <a:srgbClr val="004050"/>
                </a:solidFill>
                <a:effectLst/>
                <a:latin typeface="Montserrat" pitchFamily="2" charset="77"/>
              </a:rPr>
              <a:t>Auto-Scaling</a:t>
            </a:r>
          </a:p>
          <a:p>
            <a:pPr algn="l"/>
            <a:r>
              <a:rPr lang="en-GB" sz="1400" b="0" i="0" dirty="0">
                <a:solidFill>
                  <a:srgbClr val="212529"/>
                </a:solidFill>
                <a:effectLst/>
                <a:latin typeface="Montserrat" pitchFamily="2" charset="77"/>
              </a:rPr>
              <a:t>Auto-Scaling is a cloud computing feature that enables organizations to scale cloud services, such as server capacities or the number of virtual machines, up or down automatically, based on some defined situations such as traffic levels or utilization levels. </a:t>
            </a:r>
          </a:p>
          <a:p>
            <a:pPr algn="l"/>
            <a:endParaRPr lang="en-GB" sz="1400" b="0" i="0" dirty="0">
              <a:solidFill>
                <a:srgbClr val="212529"/>
              </a:solidFill>
              <a:effectLst/>
              <a:latin typeface="Montserrat" pitchFamily="2" charset="77"/>
            </a:endParaRPr>
          </a:p>
          <a:p>
            <a:pPr algn="l"/>
            <a:r>
              <a:rPr lang="en-GB" sz="1400" b="1" i="0" dirty="0">
                <a:solidFill>
                  <a:srgbClr val="004050"/>
                </a:solidFill>
                <a:effectLst/>
                <a:latin typeface="Montserrat" pitchFamily="2" charset="77"/>
              </a:rPr>
              <a:t>Measured service</a:t>
            </a:r>
          </a:p>
          <a:p>
            <a:pPr algn="l"/>
            <a:r>
              <a:rPr lang="en-GB" sz="1400" b="0" i="0" dirty="0">
                <a:solidFill>
                  <a:srgbClr val="212529"/>
                </a:solidFill>
                <a:effectLst/>
                <a:latin typeface="Montserrat" pitchFamily="2" charset="77"/>
              </a:rPr>
              <a:t>If resources are being dynamically provisioned, it’s essential that the customer should be able to monitor the performance and usage of those resources in real-time. </a:t>
            </a:r>
          </a:p>
          <a:p>
            <a:pPr algn="l"/>
            <a:endParaRPr lang="en-GB" sz="1400" b="1" i="0" dirty="0">
              <a:solidFill>
                <a:srgbClr val="004050"/>
              </a:solidFill>
              <a:effectLst/>
              <a:latin typeface="Montserrat" pitchFamily="2" charset="77"/>
            </a:endParaRPr>
          </a:p>
          <a:p>
            <a:pPr algn="l"/>
            <a:r>
              <a:rPr lang="en-GB" sz="1400" b="1" i="0" dirty="0">
                <a:solidFill>
                  <a:srgbClr val="004050"/>
                </a:solidFill>
                <a:effectLst/>
                <a:latin typeface="Montserrat" pitchFamily="2" charset="77"/>
              </a:rPr>
              <a:t>Fault tolerance</a:t>
            </a:r>
          </a:p>
          <a:p>
            <a:pPr algn="l"/>
            <a:r>
              <a:rPr lang="en-GB" sz="1400" b="0" i="0" dirty="0">
                <a:solidFill>
                  <a:srgbClr val="212529"/>
                </a:solidFill>
                <a:effectLst/>
                <a:latin typeface="Montserrat" pitchFamily="2" charset="77"/>
              </a:rPr>
              <a:t>This is the ability for your application to function even if one or more pieces in any layer fails. In the cloud, fault tolerance can be achieved via auto-scaling, as well as utilising multiple geographical zones.</a:t>
            </a:r>
          </a:p>
          <a:p>
            <a:pPr algn="l"/>
            <a:endParaRPr lang="en-GB" sz="1400" b="1" i="0" dirty="0">
              <a:solidFill>
                <a:srgbClr val="004050"/>
              </a:solidFill>
              <a:effectLst/>
              <a:latin typeface="Montserrat" pitchFamily="2" charset="77"/>
            </a:endParaRPr>
          </a:p>
          <a:p>
            <a:pPr algn="l"/>
            <a:r>
              <a:rPr lang="en-GB" sz="1400" b="1" i="0" dirty="0">
                <a:solidFill>
                  <a:srgbClr val="004050"/>
                </a:solidFill>
                <a:effectLst/>
                <a:latin typeface="Montserrat" pitchFamily="2" charset="77"/>
              </a:rPr>
              <a:t>Economies of scale</a:t>
            </a:r>
          </a:p>
          <a:p>
            <a:pPr algn="l"/>
            <a:r>
              <a:rPr lang="en-GB" sz="1400" b="0" i="0" dirty="0">
                <a:solidFill>
                  <a:srgbClr val="212529"/>
                </a:solidFill>
                <a:effectLst/>
                <a:latin typeface="Montserrat" pitchFamily="2" charset="77"/>
              </a:rPr>
              <a:t>Cost advantage experienced by companies when the level of output increases is known as </a:t>
            </a:r>
            <a:r>
              <a:rPr lang="en-GB" sz="1400" b="0" i="1" dirty="0">
                <a:solidFill>
                  <a:srgbClr val="212529"/>
                </a:solidFill>
                <a:effectLst/>
                <a:latin typeface="Montserrat" pitchFamily="2" charset="77"/>
              </a:rPr>
              <a:t>Economies of scale</a:t>
            </a:r>
            <a:r>
              <a:rPr lang="en-GB" sz="1400" b="0" i="0" dirty="0">
                <a:solidFill>
                  <a:srgbClr val="212529"/>
                </a:solidFill>
                <a:effectLst/>
                <a:latin typeface="Montserrat" pitchFamily="2" charset="77"/>
              </a:rPr>
              <a:t>. This advantage comes from the relationship between per-unit cost and the quantity produced.</a:t>
            </a:r>
          </a:p>
        </p:txBody>
      </p:sp>
      <p:sp>
        <p:nvSpPr>
          <p:cNvPr id="2" name="Slide Number Placeholder 1">
            <a:extLst>
              <a:ext uri="{FF2B5EF4-FFF2-40B4-BE49-F238E27FC236}">
                <a16:creationId xmlns:a16="http://schemas.microsoft.com/office/drawing/2014/main" id="{441A4530-7A5A-CB87-6416-3E071CF23CC1}"/>
              </a:ext>
            </a:extLst>
          </p:cNvPr>
          <p:cNvSpPr>
            <a:spLocks noGrp="1"/>
          </p:cNvSpPr>
          <p:nvPr>
            <p:ph type="sldNum" sz="quarter" idx="4"/>
          </p:nvPr>
        </p:nvSpPr>
        <p:spPr/>
        <p:txBody>
          <a:bodyPr/>
          <a:lstStyle/>
          <a:p>
            <a:fld id="{EF892D59-8F09-EF4B-AD6D-DA609442F868}" type="slidenum">
              <a:rPr lang="en-GB" smtClean="0"/>
              <a:pPr/>
              <a:t>4</a:t>
            </a:fld>
            <a:endParaRPr lang="en-GB"/>
          </a:p>
        </p:txBody>
      </p:sp>
      <p:sp>
        <p:nvSpPr>
          <p:cNvPr id="10" name="Text Placeholder 9">
            <a:extLst>
              <a:ext uri="{FF2B5EF4-FFF2-40B4-BE49-F238E27FC236}">
                <a16:creationId xmlns:a16="http://schemas.microsoft.com/office/drawing/2014/main" id="{601AFB79-68E6-FCBA-94F5-7192C5507E94}"/>
              </a:ext>
            </a:extLst>
          </p:cNvPr>
          <p:cNvSpPr>
            <a:spLocks noGrp="1"/>
          </p:cNvSpPr>
          <p:nvPr>
            <p:ph type="body" sz="quarter" idx="10"/>
          </p:nvPr>
        </p:nvSpPr>
        <p:spPr/>
        <p:txBody>
          <a:bodyPr/>
          <a:lstStyle/>
          <a:p>
            <a:r>
              <a:rPr lang="en-GB" sz="3600" b="1" dirty="0"/>
              <a:t>CLOUD CHARACTERISTICS</a:t>
            </a:r>
          </a:p>
        </p:txBody>
      </p:sp>
    </p:spTree>
    <p:extLst>
      <p:ext uri="{BB962C8B-B14F-4D97-AF65-F5344CB8AC3E}">
        <p14:creationId xmlns:p14="http://schemas.microsoft.com/office/powerpoint/2010/main" val="41486403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FCCC4F-8602-04F6-7360-DD021D44E2DE}"/>
              </a:ext>
            </a:extLst>
          </p:cNvPr>
          <p:cNvSpPr>
            <a:spLocks noGrp="1"/>
          </p:cNvSpPr>
          <p:nvPr>
            <p:ph type="sldNum" sz="quarter" idx="4"/>
          </p:nvPr>
        </p:nvSpPr>
        <p:spPr/>
        <p:txBody>
          <a:bodyPr/>
          <a:lstStyle/>
          <a:p>
            <a:fld id="{EF892D59-8F09-EF4B-AD6D-DA609442F868}" type="slidenum">
              <a:rPr lang="en-GB" smtClean="0"/>
              <a:pPr/>
              <a:t>5</a:t>
            </a:fld>
            <a:endParaRPr lang="en-GB"/>
          </a:p>
        </p:txBody>
      </p:sp>
      <p:sp>
        <p:nvSpPr>
          <p:cNvPr id="3" name="Text Placeholder 2">
            <a:extLst>
              <a:ext uri="{FF2B5EF4-FFF2-40B4-BE49-F238E27FC236}">
                <a16:creationId xmlns:a16="http://schemas.microsoft.com/office/drawing/2014/main" id="{3874F731-4A14-525B-7049-37CA43D50007}"/>
              </a:ext>
            </a:extLst>
          </p:cNvPr>
          <p:cNvSpPr>
            <a:spLocks noGrp="1"/>
          </p:cNvSpPr>
          <p:nvPr>
            <p:ph type="body" sz="quarter" idx="10"/>
          </p:nvPr>
        </p:nvSpPr>
        <p:spPr>
          <a:xfrm>
            <a:off x="384785" y="1130902"/>
            <a:ext cx="3895116" cy="2626384"/>
          </a:xfrm>
        </p:spPr>
        <p:txBody>
          <a:bodyPr/>
          <a:lstStyle/>
          <a:p>
            <a:r>
              <a:rPr lang="en-GB" dirty="0"/>
              <a:t>Benefits of the Cloud</a:t>
            </a:r>
          </a:p>
        </p:txBody>
      </p:sp>
      <p:pic>
        <p:nvPicPr>
          <p:cNvPr id="6" name="Graphic 5" descr="Run with solid fill">
            <a:extLst>
              <a:ext uri="{FF2B5EF4-FFF2-40B4-BE49-F238E27FC236}">
                <a16:creationId xmlns:a16="http://schemas.microsoft.com/office/drawing/2014/main" id="{F4DCF933-42EA-6F73-D9FE-FA7F347E04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2634" y="5135533"/>
            <a:ext cx="1264587" cy="1264587"/>
          </a:xfrm>
          <a:prstGeom prst="rect">
            <a:avLst/>
          </a:prstGeom>
        </p:spPr>
      </p:pic>
      <p:pic>
        <p:nvPicPr>
          <p:cNvPr id="8" name="Graphic 7" descr="Warning with solid fill">
            <a:extLst>
              <a:ext uri="{FF2B5EF4-FFF2-40B4-BE49-F238E27FC236}">
                <a16:creationId xmlns:a16="http://schemas.microsoft.com/office/drawing/2014/main" id="{09317EEC-A9CF-5220-1CF7-5D8108DF0E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4649" y="3649973"/>
            <a:ext cx="1264587" cy="1264587"/>
          </a:xfrm>
          <a:prstGeom prst="rect">
            <a:avLst/>
          </a:prstGeom>
        </p:spPr>
      </p:pic>
      <p:pic>
        <p:nvPicPr>
          <p:cNvPr id="10" name="Graphic 9" descr="Wrench with solid fill">
            <a:extLst>
              <a:ext uri="{FF2B5EF4-FFF2-40B4-BE49-F238E27FC236}">
                <a16:creationId xmlns:a16="http://schemas.microsoft.com/office/drawing/2014/main" id="{95C5CB3C-47B9-B3C6-D718-F10839A4AC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0201" y="2164413"/>
            <a:ext cx="1264587" cy="1264587"/>
          </a:xfrm>
          <a:prstGeom prst="rect">
            <a:avLst/>
          </a:prstGeom>
        </p:spPr>
      </p:pic>
      <p:pic>
        <p:nvPicPr>
          <p:cNvPr id="12" name="Graphic 11" descr="Africa with solid fill">
            <a:extLst>
              <a:ext uri="{FF2B5EF4-FFF2-40B4-BE49-F238E27FC236}">
                <a16:creationId xmlns:a16="http://schemas.microsoft.com/office/drawing/2014/main" id="{0449D33B-CF3E-03EA-5E79-2A359D72D63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635" y="678853"/>
            <a:ext cx="1264587" cy="1264587"/>
          </a:xfrm>
          <a:prstGeom prst="rect">
            <a:avLst/>
          </a:prstGeom>
        </p:spPr>
      </p:pic>
      <p:sp>
        <p:nvSpPr>
          <p:cNvPr id="13" name="Rectangle 12">
            <a:extLst>
              <a:ext uri="{FF2B5EF4-FFF2-40B4-BE49-F238E27FC236}">
                <a16:creationId xmlns:a16="http://schemas.microsoft.com/office/drawing/2014/main" id="{2A65AE70-3366-4C31-AAF4-72E548594B45}"/>
              </a:ext>
            </a:extLst>
          </p:cNvPr>
          <p:cNvSpPr/>
          <p:nvPr/>
        </p:nvSpPr>
        <p:spPr>
          <a:xfrm>
            <a:off x="7429500" y="898071"/>
            <a:ext cx="4065814"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ysClr val="windowText" lastClr="000000"/>
                </a:solidFill>
              </a:rPr>
              <a:t>High Availability</a:t>
            </a:r>
          </a:p>
        </p:txBody>
      </p:sp>
      <p:sp>
        <p:nvSpPr>
          <p:cNvPr id="14" name="Rectangle 13">
            <a:extLst>
              <a:ext uri="{FF2B5EF4-FFF2-40B4-BE49-F238E27FC236}">
                <a16:creationId xmlns:a16="http://schemas.microsoft.com/office/drawing/2014/main" id="{1B34BE4C-87C3-C246-23E4-1F386FC546CF}"/>
              </a:ext>
            </a:extLst>
          </p:cNvPr>
          <p:cNvSpPr/>
          <p:nvPr/>
        </p:nvSpPr>
        <p:spPr>
          <a:xfrm>
            <a:off x="7429500" y="2426882"/>
            <a:ext cx="4065814"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ysClr val="windowText" lastClr="000000"/>
                </a:solidFill>
              </a:rPr>
              <a:t>Fault Tolerance</a:t>
            </a:r>
          </a:p>
        </p:txBody>
      </p:sp>
      <p:sp>
        <p:nvSpPr>
          <p:cNvPr id="15" name="Rectangle 14">
            <a:extLst>
              <a:ext uri="{FF2B5EF4-FFF2-40B4-BE49-F238E27FC236}">
                <a16:creationId xmlns:a16="http://schemas.microsoft.com/office/drawing/2014/main" id="{6DC269EA-21DC-8E84-2CE0-D3EB785C5720}"/>
              </a:ext>
            </a:extLst>
          </p:cNvPr>
          <p:cNvSpPr/>
          <p:nvPr/>
        </p:nvSpPr>
        <p:spPr>
          <a:xfrm>
            <a:off x="7429500" y="3955694"/>
            <a:ext cx="4065814"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ysClr val="windowText" lastClr="000000"/>
                </a:solidFill>
              </a:rPr>
              <a:t>Disaster Recovery</a:t>
            </a:r>
          </a:p>
        </p:txBody>
      </p:sp>
      <p:sp>
        <p:nvSpPr>
          <p:cNvPr id="16" name="Rectangle 15">
            <a:extLst>
              <a:ext uri="{FF2B5EF4-FFF2-40B4-BE49-F238E27FC236}">
                <a16:creationId xmlns:a16="http://schemas.microsoft.com/office/drawing/2014/main" id="{B445D994-FA7C-3C55-2619-739348376CA0}"/>
              </a:ext>
            </a:extLst>
          </p:cNvPr>
          <p:cNvSpPr/>
          <p:nvPr/>
        </p:nvSpPr>
        <p:spPr>
          <a:xfrm>
            <a:off x="7429500" y="5484506"/>
            <a:ext cx="4065814" cy="6531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ysClr val="windowText" lastClr="000000"/>
                </a:solidFill>
              </a:rPr>
              <a:t>Agility</a:t>
            </a:r>
          </a:p>
        </p:txBody>
      </p:sp>
      <p:sp>
        <p:nvSpPr>
          <p:cNvPr id="17" name="Text Placeholder 2">
            <a:extLst>
              <a:ext uri="{FF2B5EF4-FFF2-40B4-BE49-F238E27FC236}">
                <a16:creationId xmlns:a16="http://schemas.microsoft.com/office/drawing/2014/main" id="{22691E16-DB4D-4D95-D5A6-05B488900113}"/>
              </a:ext>
            </a:extLst>
          </p:cNvPr>
          <p:cNvSpPr txBox="1">
            <a:spLocks/>
          </p:cNvSpPr>
          <p:nvPr/>
        </p:nvSpPr>
        <p:spPr>
          <a:xfrm>
            <a:off x="384785" y="2164413"/>
            <a:ext cx="4546444" cy="4904032"/>
          </a:xfrm>
          <a:prstGeom prst="rect">
            <a:avLst/>
          </a:prstGeom>
        </p:spPr>
        <p:txBody>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1"/>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1"/>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1"/>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1"/>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t>Some of the benefits of using cloud computing are listed here. Whilst this is not a be-all, end-all list, these are some of the key reasons as to why we should use cloud computing.</a:t>
            </a:r>
          </a:p>
          <a:p>
            <a:endParaRPr lang="en-GB" sz="1600" dirty="0"/>
          </a:p>
          <a:p>
            <a:r>
              <a:rPr lang="en-GB" sz="1600" b="1" dirty="0"/>
              <a:t>Can you think of any others?</a:t>
            </a:r>
          </a:p>
        </p:txBody>
      </p:sp>
    </p:spTree>
    <p:extLst>
      <p:ext uri="{BB962C8B-B14F-4D97-AF65-F5344CB8AC3E}">
        <p14:creationId xmlns:p14="http://schemas.microsoft.com/office/powerpoint/2010/main" val="1311812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8136DF-9D73-15BB-FAC1-603E423C91E1}"/>
              </a:ext>
            </a:extLst>
          </p:cNvPr>
          <p:cNvSpPr>
            <a:spLocks noGrp="1"/>
          </p:cNvSpPr>
          <p:nvPr>
            <p:ph type="sldNum" sz="quarter" idx="4"/>
          </p:nvPr>
        </p:nvSpPr>
        <p:spPr/>
        <p:txBody>
          <a:bodyPr/>
          <a:lstStyle/>
          <a:p>
            <a:fld id="{EF892D59-8F09-EF4B-AD6D-DA609442F868}" type="slidenum">
              <a:rPr lang="en-GB" smtClean="0"/>
              <a:pPr/>
              <a:t>6</a:t>
            </a:fld>
            <a:endParaRPr lang="en-GB"/>
          </a:p>
        </p:txBody>
      </p:sp>
      <p:sp>
        <p:nvSpPr>
          <p:cNvPr id="3" name="Text Placeholder 2">
            <a:extLst>
              <a:ext uri="{FF2B5EF4-FFF2-40B4-BE49-F238E27FC236}">
                <a16:creationId xmlns:a16="http://schemas.microsoft.com/office/drawing/2014/main" id="{5A497A78-35A9-4FDE-80E5-080F0F6F6723}"/>
              </a:ext>
            </a:extLst>
          </p:cNvPr>
          <p:cNvSpPr>
            <a:spLocks noGrp="1"/>
          </p:cNvSpPr>
          <p:nvPr>
            <p:ph type="body" sz="quarter" idx="10"/>
          </p:nvPr>
        </p:nvSpPr>
        <p:spPr/>
        <p:txBody>
          <a:bodyPr/>
          <a:lstStyle/>
          <a:p>
            <a:r>
              <a:rPr lang="en-GB" b="1" dirty="0"/>
              <a:t>Cloud Service Types</a:t>
            </a:r>
          </a:p>
        </p:txBody>
      </p:sp>
      <p:sp>
        <p:nvSpPr>
          <p:cNvPr id="4" name="Text Placeholder 3">
            <a:extLst>
              <a:ext uri="{FF2B5EF4-FFF2-40B4-BE49-F238E27FC236}">
                <a16:creationId xmlns:a16="http://schemas.microsoft.com/office/drawing/2014/main" id="{0AB0F95C-82C6-5DE0-DBBA-47786973EE81}"/>
              </a:ext>
            </a:extLst>
          </p:cNvPr>
          <p:cNvSpPr>
            <a:spLocks noGrp="1"/>
          </p:cNvSpPr>
          <p:nvPr>
            <p:ph type="body" sz="quarter" idx="15"/>
          </p:nvPr>
        </p:nvSpPr>
        <p:spPr>
          <a:xfrm>
            <a:off x="5037138" y="604158"/>
            <a:ext cx="6770687" cy="5858172"/>
          </a:xfrm>
        </p:spPr>
        <p:txBody>
          <a:bodyPr/>
          <a:lstStyle/>
          <a:p>
            <a:r>
              <a:rPr lang="en-GB" dirty="0"/>
              <a:t>IaaS: Infrastructure as a Service</a:t>
            </a:r>
          </a:p>
          <a:p>
            <a:pPr marL="285750" indent="-285750">
              <a:buFont typeface="Arial" panose="020B0604020202020204" pitchFamily="34" charset="0"/>
              <a:buChar char="•"/>
            </a:pPr>
            <a:r>
              <a:rPr lang="en-GB" b="0" dirty="0"/>
              <a:t>Customer can provision computing, storage and network capacity</a:t>
            </a:r>
          </a:p>
          <a:p>
            <a:pPr marL="285750" indent="-285750">
              <a:buFont typeface="Arial" panose="020B0604020202020204" pitchFamily="34" charset="0"/>
              <a:buChar char="•"/>
            </a:pPr>
            <a:r>
              <a:rPr lang="en-GB" b="0" dirty="0"/>
              <a:t>Deploy and run arbitrary applications, including operating systems</a:t>
            </a:r>
          </a:p>
          <a:p>
            <a:endParaRPr lang="en-GB" dirty="0"/>
          </a:p>
          <a:p>
            <a:r>
              <a:rPr lang="en-GB" dirty="0"/>
              <a:t>PaaS: Platform as a Service</a:t>
            </a:r>
          </a:p>
          <a:p>
            <a:pPr marL="285750" indent="-285750">
              <a:buFont typeface="Arial" panose="020B0604020202020204" pitchFamily="34" charset="0"/>
              <a:buChar char="•"/>
            </a:pPr>
            <a:r>
              <a:rPr lang="en-GB" b="0" dirty="0"/>
              <a:t>Typically built on top of IaaS</a:t>
            </a:r>
          </a:p>
          <a:p>
            <a:pPr marL="285750" indent="-285750">
              <a:buFont typeface="Arial" panose="020B0604020202020204" pitchFamily="34" charset="0"/>
              <a:buChar char="•"/>
            </a:pPr>
            <a:r>
              <a:rPr lang="en-GB" b="0" dirty="0"/>
              <a:t>Customer deploys custom apps, but has limited access to the hosting environment</a:t>
            </a:r>
          </a:p>
          <a:p>
            <a:endParaRPr lang="en-GB" dirty="0"/>
          </a:p>
          <a:p>
            <a:r>
              <a:rPr lang="en-GB" dirty="0"/>
              <a:t>SaaS: Software as a Service</a:t>
            </a:r>
          </a:p>
          <a:p>
            <a:pPr marL="285750" indent="-285750">
              <a:buFont typeface="Arial" panose="020B0604020202020204" pitchFamily="34" charset="0"/>
              <a:buChar char="•"/>
            </a:pPr>
            <a:r>
              <a:rPr lang="en-GB" b="0" dirty="0"/>
              <a:t>Typically built on top of PaaS</a:t>
            </a:r>
          </a:p>
          <a:p>
            <a:pPr marL="285750" indent="-285750">
              <a:buFont typeface="Arial" panose="020B0604020202020204" pitchFamily="34" charset="0"/>
              <a:buChar char="•"/>
            </a:pPr>
            <a:r>
              <a:rPr lang="en-GB" b="0" dirty="0"/>
              <a:t>Customer uses existing applications hosted in the cloud and has access to user-specific configuration settings, but not to any other configuration or deployment capabilities</a:t>
            </a:r>
          </a:p>
          <a:p>
            <a:endParaRPr lang="en-GB" dirty="0"/>
          </a:p>
          <a:p>
            <a:endParaRPr lang="en-GB" dirty="0"/>
          </a:p>
          <a:p>
            <a:endParaRPr lang="en-GB" dirty="0"/>
          </a:p>
        </p:txBody>
      </p:sp>
    </p:spTree>
    <p:extLst>
      <p:ext uri="{BB962C8B-B14F-4D97-AF65-F5344CB8AC3E}">
        <p14:creationId xmlns:p14="http://schemas.microsoft.com/office/powerpoint/2010/main" val="911925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1108C70-15F1-4070-6A9C-33D0733FE6A8}"/>
              </a:ext>
            </a:extLst>
          </p:cNvPr>
          <p:cNvSpPr>
            <a:spLocks noGrp="1"/>
          </p:cNvSpPr>
          <p:nvPr>
            <p:ph type="sldNum" sz="quarter" idx="4"/>
          </p:nvPr>
        </p:nvSpPr>
        <p:spPr/>
        <p:txBody>
          <a:bodyPr/>
          <a:lstStyle/>
          <a:p>
            <a:fld id="{EF892D59-8F09-EF4B-AD6D-DA609442F868}" type="slidenum">
              <a:rPr lang="en-GB" smtClean="0"/>
              <a:pPr/>
              <a:t>7</a:t>
            </a:fld>
            <a:endParaRPr lang="en-GB"/>
          </a:p>
        </p:txBody>
      </p:sp>
      <p:sp>
        <p:nvSpPr>
          <p:cNvPr id="7" name="Text Placeholder 6">
            <a:extLst>
              <a:ext uri="{FF2B5EF4-FFF2-40B4-BE49-F238E27FC236}">
                <a16:creationId xmlns:a16="http://schemas.microsoft.com/office/drawing/2014/main" id="{B35AF04C-2930-881B-FDFA-5A646BDF79A2}"/>
              </a:ext>
            </a:extLst>
          </p:cNvPr>
          <p:cNvSpPr>
            <a:spLocks noGrp="1"/>
          </p:cNvSpPr>
          <p:nvPr>
            <p:ph type="body" sz="quarter" idx="12"/>
          </p:nvPr>
        </p:nvSpPr>
        <p:spPr/>
        <p:txBody>
          <a:bodyPr/>
          <a:lstStyle/>
          <a:p>
            <a:r>
              <a:rPr lang="en-GB" b="1" dirty="0"/>
              <a:t>Service type responsibilities</a:t>
            </a:r>
          </a:p>
        </p:txBody>
      </p:sp>
      <p:grpSp>
        <p:nvGrpSpPr>
          <p:cNvPr id="8" name="Group 7">
            <a:extLst>
              <a:ext uri="{FF2B5EF4-FFF2-40B4-BE49-F238E27FC236}">
                <a16:creationId xmlns:a16="http://schemas.microsoft.com/office/drawing/2014/main" id="{89423E65-A1B7-2C35-3BC8-C3B16A6B526E}"/>
              </a:ext>
            </a:extLst>
          </p:cNvPr>
          <p:cNvGrpSpPr/>
          <p:nvPr/>
        </p:nvGrpSpPr>
        <p:grpSpPr>
          <a:xfrm>
            <a:off x="2194624" y="1255759"/>
            <a:ext cx="8630687" cy="5223495"/>
            <a:chOff x="142844" y="928694"/>
            <a:chExt cx="8630687" cy="5223495"/>
          </a:xfrm>
        </p:grpSpPr>
        <p:grpSp>
          <p:nvGrpSpPr>
            <p:cNvPr id="9" name="Group 8">
              <a:extLst>
                <a:ext uri="{FF2B5EF4-FFF2-40B4-BE49-F238E27FC236}">
                  <a16:creationId xmlns:a16="http://schemas.microsoft.com/office/drawing/2014/main" id="{60D2452C-EDC3-8DD1-9943-15238C4A5072}"/>
                </a:ext>
              </a:extLst>
            </p:cNvPr>
            <p:cNvGrpSpPr/>
            <p:nvPr/>
          </p:nvGrpSpPr>
          <p:grpSpPr>
            <a:xfrm>
              <a:off x="4541364" y="928695"/>
              <a:ext cx="2032907" cy="4712840"/>
              <a:chOff x="4511783" y="1502228"/>
              <a:chExt cx="2032907" cy="4712840"/>
            </a:xfrm>
          </p:grpSpPr>
          <p:sp>
            <p:nvSpPr>
              <p:cNvPr id="45" name="Rectangle 44">
                <a:extLst>
                  <a:ext uri="{FF2B5EF4-FFF2-40B4-BE49-F238E27FC236}">
                    <a16:creationId xmlns:a16="http://schemas.microsoft.com/office/drawing/2014/main" id="{E8BC8CA8-3808-1853-4ED1-355F6EE2E12C}"/>
                  </a:ext>
                </a:extLst>
              </p:cNvPr>
              <p:cNvSpPr/>
              <p:nvPr/>
            </p:nvSpPr>
            <p:spPr>
              <a:xfrm>
                <a:off x="4511783" y="1502228"/>
                <a:ext cx="2032907" cy="47128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b="1" err="1">
                    <a:solidFill>
                      <a:schemeClr val="tx1"/>
                    </a:solidFill>
                    <a:latin typeface="Montserrat" pitchFamily="2" charset="77"/>
                    <a:cs typeface="Arial" pitchFamily="34" charset="0"/>
                  </a:rPr>
                  <a:t>PaaS</a:t>
                </a:r>
                <a:r>
                  <a:rPr lang="en-GB" sz="1600" b="1">
                    <a:solidFill>
                      <a:schemeClr val="tx1"/>
                    </a:solidFill>
                    <a:latin typeface="Montserrat" pitchFamily="2" charset="77"/>
                    <a:cs typeface="Arial" pitchFamily="34" charset="0"/>
                  </a:rPr>
                  <a:t> </a:t>
                </a:r>
                <a:br>
                  <a:rPr lang="en-GB" sz="1600" b="1">
                    <a:solidFill>
                      <a:schemeClr val="tx1"/>
                    </a:solidFill>
                    <a:latin typeface="Montserrat" pitchFamily="2" charset="77"/>
                    <a:cs typeface="Arial" pitchFamily="34" charset="0"/>
                  </a:rPr>
                </a:br>
                <a:r>
                  <a:rPr lang="en-GB" sz="1100" b="1">
                    <a:solidFill>
                      <a:schemeClr val="tx1"/>
                    </a:solidFill>
                    <a:latin typeface="Montserrat" pitchFamily="2" charset="77"/>
                    <a:cs typeface="Arial" pitchFamily="34" charset="0"/>
                  </a:rPr>
                  <a:t>(platform)</a:t>
                </a:r>
              </a:p>
            </p:txBody>
          </p:sp>
          <p:sp>
            <p:nvSpPr>
              <p:cNvPr id="46" name="Rounded Rectangle 5">
                <a:extLst>
                  <a:ext uri="{FF2B5EF4-FFF2-40B4-BE49-F238E27FC236}">
                    <a16:creationId xmlns:a16="http://schemas.microsoft.com/office/drawing/2014/main" id="{9E2D65C7-0DBD-F87A-DD72-753AA1766677}"/>
                  </a:ext>
                </a:extLst>
              </p:cNvPr>
              <p:cNvSpPr/>
              <p:nvPr/>
            </p:nvSpPr>
            <p:spPr>
              <a:xfrm>
                <a:off x="4585261" y="2059385"/>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Application</a:t>
                </a:r>
              </a:p>
            </p:txBody>
          </p:sp>
          <p:sp>
            <p:nvSpPr>
              <p:cNvPr id="47" name="Rounded Rectangle 6">
                <a:extLst>
                  <a:ext uri="{FF2B5EF4-FFF2-40B4-BE49-F238E27FC236}">
                    <a16:creationId xmlns:a16="http://schemas.microsoft.com/office/drawing/2014/main" id="{5FCC2C78-DA35-D761-791A-4AE5296AF7F8}"/>
                  </a:ext>
                </a:extLst>
              </p:cNvPr>
              <p:cNvSpPr/>
              <p:nvPr/>
            </p:nvSpPr>
            <p:spPr>
              <a:xfrm>
                <a:off x="4585261" y="2521021"/>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Data</a:t>
                </a:r>
              </a:p>
            </p:txBody>
          </p:sp>
          <p:sp>
            <p:nvSpPr>
              <p:cNvPr id="48" name="Rounded Rectangle 7">
                <a:extLst>
                  <a:ext uri="{FF2B5EF4-FFF2-40B4-BE49-F238E27FC236}">
                    <a16:creationId xmlns:a16="http://schemas.microsoft.com/office/drawing/2014/main" id="{7E887C9A-F168-2646-D22E-48EDF4462A54}"/>
                  </a:ext>
                </a:extLst>
              </p:cNvPr>
              <p:cNvSpPr/>
              <p:nvPr/>
            </p:nvSpPr>
            <p:spPr>
              <a:xfrm>
                <a:off x="4585261" y="2982658"/>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Runtime</a:t>
                </a:r>
              </a:p>
            </p:txBody>
          </p:sp>
          <p:sp>
            <p:nvSpPr>
              <p:cNvPr id="49" name="Rounded Rectangle 8">
                <a:extLst>
                  <a:ext uri="{FF2B5EF4-FFF2-40B4-BE49-F238E27FC236}">
                    <a16:creationId xmlns:a16="http://schemas.microsoft.com/office/drawing/2014/main" id="{BA3783C1-86D2-B890-314D-14C44CF5B1FC}"/>
                  </a:ext>
                </a:extLst>
              </p:cNvPr>
              <p:cNvSpPr/>
              <p:nvPr/>
            </p:nvSpPr>
            <p:spPr>
              <a:xfrm>
                <a:off x="4585261" y="3444294"/>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Middleware</a:t>
                </a:r>
              </a:p>
            </p:txBody>
          </p:sp>
          <p:sp>
            <p:nvSpPr>
              <p:cNvPr id="50" name="Rounded Rectangle 9">
                <a:extLst>
                  <a:ext uri="{FF2B5EF4-FFF2-40B4-BE49-F238E27FC236}">
                    <a16:creationId xmlns:a16="http://schemas.microsoft.com/office/drawing/2014/main" id="{F9D15F3E-66C6-B94F-8340-F9C1BE0F9DDB}"/>
                  </a:ext>
                </a:extLst>
              </p:cNvPr>
              <p:cNvSpPr/>
              <p:nvPr/>
            </p:nvSpPr>
            <p:spPr>
              <a:xfrm>
                <a:off x="4585261" y="3905931"/>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Operating System</a:t>
                </a:r>
              </a:p>
            </p:txBody>
          </p:sp>
          <p:sp>
            <p:nvSpPr>
              <p:cNvPr id="51" name="Rounded Rectangle 10">
                <a:extLst>
                  <a:ext uri="{FF2B5EF4-FFF2-40B4-BE49-F238E27FC236}">
                    <a16:creationId xmlns:a16="http://schemas.microsoft.com/office/drawing/2014/main" id="{7707EA87-F6E3-0D44-2098-11AD06D5F269}"/>
                  </a:ext>
                </a:extLst>
              </p:cNvPr>
              <p:cNvSpPr/>
              <p:nvPr/>
            </p:nvSpPr>
            <p:spPr>
              <a:xfrm>
                <a:off x="4585261" y="4367567"/>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Virtualisation</a:t>
                </a:r>
              </a:p>
            </p:txBody>
          </p:sp>
          <p:sp>
            <p:nvSpPr>
              <p:cNvPr id="52" name="Rounded Rectangle 11">
                <a:extLst>
                  <a:ext uri="{FF2B5EF4-FFF2-40B4-BE49-F238E27FC236}">
                    <a16:creationId xmlns:a16="http://schemas.microsoft.com/office/drawing/2014/main" id="{65F67D28-63FF-CA17-0483-CB2144CD88DA}"/>
                  </a:ext>
                </a:extLst>
              </p:cNvPr>
              <p:cNvSpPr/>
              <p:nvPr/>
            </p:nvSpPr>
            <p:spPr>
              <a:xfrm>
                <a:off x="4585261" y="4829204"/>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server</a:t>
                </a:r>
              </a:p>
            </p:txBody>
          </p:sp>
          <p:sp>
            <p:nvSpPr>
              <p:cNvPr id="53" name="Rounded Rectangle 12">
                <a:extLst>
                  <a:ext uri="{FF2B5EF4-FFF2-40B4-BE49-F238E27FC236}">
                    <a16:creationId xmlns:a16="http://schemas.microsoft.com/office/drawing/2014/main" id="{8FA7C347-7C21-F697-DEDE-ABD58ABD6DC6}"/>
                  </a:ext>
                </a:extLst>
              </p:cNvPr>
              <p:cNvSpPr/>
              <p:nvPr/>
            </p:nvSpPr>
            <p:spPr>
              <a:xfrm>
                <a:off x="4585261" y="5290841"/>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storage</a:t>
                </a:r>
              </a:p>
            </p:txBody>
          </p:sp>
          <p:sp>
            <p:nvSpPr>
              <p:cNvPr id="54" name="Rounded Rectangle 13">
                <a:extLst>
                  <a:ext uri="{FF2B5EF4-FFF2-40B4-BE49-F238E27FC236}">
                    <a16:creationId xmlns:a16="http://schemas.microsoft.com/office/drawing/2014/main" id="{0C3709FD-3621-4665-29FE-0C2990886B43}"/>
                  </a:ext>
                </a:extLst>
              </p:cNvPr>
              <p:cNvSpPr/>
              <p:nvPr/>
            </p:nvSpPr>
            <p:spPr>
              <a:xfrm>
                <a:off x="4585261" y="5752474"/>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network</a:t>
                </a:r>
              </a:p>
            </p:txBody>
          </p:sp>
        </p:grpSp>
        <p:grpSp>
          <p:nvGrpSpPr>
            <p:cNvPr id="10" name="Group 9">
              <a:extLst>
                <a:ext uri="{FF2B5EF4-FFF2-40B4-BE49-F238E27FC236}">
                  <a16:creationId xmlns:a16="http://schemas.microsoft.com/office/drawing/2014/main" id="{A0900C41-A470-B22A-9888-146E85291D57}"/>
                </a:ext>
              </a:extLst>
            </p:cNvPr>
            <p:cNvGrpSpPr/>
            <p:nvPr/>
          </p:nvGrpSpPr>
          <p:grpSpPr>
            <a:xfrm>
              <a:off x="2342104" y="928696"/>
              <a:ext cx="2032907" cy="4712840"/>
              <a:chOff x="2312523" y="1502229"/>
              <a:chExt cx="2032907" cy="4712840"/>
            </a:xfrm>
          </p:grpSpPr>
          <p:sp>
            <p:nvSpPr>
              <p:cNvPr id="35" name="Rectangle 34">
                <a:extLst>
                  <a:ext uri="{FF2B5EF4-FFF2-40B4-BE49-F238E27FC236}">
                    <a16:creationId xmlns:a16="http://schemas.microsoft.com/office/drawing/2014/main" id="{D8C41894-34B6-E77B-83C6-58A5CA515E33}"/>
                  </a:ext>
                </a:extLst>
              </p:cNvPr>
              <p:cNvSpPr/>
              <p:nvPr/>
            </p:nvSpPr>
            <p:spPr>
              <a:xfrm>
                <a:off x="2312523" y="1502229"/>
                <a:ext cx="2032907" cy="47128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b="1" err="1">
                    <a:solidFill>
                      <a:schemeClr val="tx1"/>
                    </a:solidFill>
                    <a:latin typeface="Montserrat" pitchFamily="2" charset="77"/>
                    <a:cs typeface="Arial" pitchFamily="34" charset="0"/>
                  </a:rPr>
                  <a:t>IaaS</a:t>
                </a:r>
                <a:r>
                  <a:rPr lang="en-GB" sz="1600" b="1">
                    <a:solidFill>
                      <a:schemeClr val="tx1"/>
                    </a:solidFill>
                    <a:latin typeface="Montserrat" pitchFamily="2" charset="77"/>
                    <a:cs typeface="Arial" pitchFamily="34" charset="0"/>
                  </a:rPr>
                  <a:t> </a:t>
                </a:r>
                <a:br>
                  <a:rPr lang="en-GB" b="1">
                    <a:solidFill>
                      <a:schemeClr val="tx1"/>
                    </a:solidFill>
                    <a:latin typeface="Montserrat" pitchFamily="2" charset="77"/>
                    <a:cs typeface="Arial" pitchFamily="34" charset="0"/>
                  </a:rPr>
                </a:br>
                <a:r>
                  <a:rPr lang="en-GB" sz="1100" b="1">
                    <a:solidFill>
                      <a:schemeClr val="tx1"/>
                    </a:solidFill>
                    <a:latin typeface="Montserrat" pitchFamily="2" charset="77"/>
                    <a:cs typeface="Arial" pitchFamily="34" charset="0"/>
                  </a:rPr>
                  <a:t>(infrastructure)</a:t>
                </a:r>
                <a:endParaRPr lang="en-GB" sz="1000" b="1">
                  <a:solidFill>
                    <a:schemeClr val="tx1"/>
                  </a:solidFill>
                  <a:latin typeface="Montserrat" pitchFamily="2" charset="77"/>
                  <a:cs typeface="Arial" pitchFamily="34" charset="0"/>
                </a:endParaRPr>
              </a:p>
            </p:txBody>
          </p:sp>
          <p:sp>
            <p:nvSpPr>
              <p:cNvPr id="36" name="Rounded Rectangle 18">
                <a:extLst>
                  <a:ext uri="{FF2B5EF4-FFF2-40B4-BE49-F238E27FC236}">
                    <a16:creationId xmlns:a16="http://schemas.microsoft.com/office/drawing/2014/main" id="{5E5D54E3-30DA-8ED3-1D6E-11BF932C6E71}"/>
                  </a:ext>
                </a:extLst>
              </p:cNvPr>
              <p:cNvSpPr/>
              <p:nvPr/>
            </p:nvSpPr>
            <p:spPr>
              <a:xfrm>
                <a:off x="2386001" y="2059386"/>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Application</a:t>
                </a:r>
              </a:p>
            </p:txBody>
          </p:sp>
          <p:sp>
            <p:nvSpPr>
              <p:cNvPr id="37" name="Rounded Rectangle 19">
                <a:extLst>
                  <a:ext uri="{FF2B5EF4-FFF2-40B4-BE49-F238E27FC236}">
                    <a16:creationId xmlns:a16="http://schemas.microsoft.com/office/drawing/2014/main" id="{79AD4737-6E1A-E990-22FA-B75813BA4016}"/>
                  </a:ext>
                </a:extLst>
              </p:cNvPr>
              <p:cNvSpPr/>
              <p:nvPr/>
            </p:nvSpPr>
            <p:spPr>
              <a:xfrm>
                <a:off x="2386001" y="2521022"/>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Data</a:t>
                </a:r>
              </a:p>
            </p:txBody>
          </p:sp>
          <p:sp>
            <p:nvSpPr>
              <p:cNvPr id="38" name="Rounded Rectangle 20">
                <a:extLst>
                  <a:ext uri="{FF2B5EF4-FFF2-40B4-BE49-F238E27FC236}">
                    <a16:creationId xmlns:a16="http://schemas.microsoft.com/office/drawing/2014/main" id="{BDAEAD50-5FD2-7334-E648-C8AE07F2A02D}"/>
                  </a:ext>
                </a:extLst>
              </p:cNvPr>
              <p:cNvSpPr/>
              <p:nvPr/>
            </p:nvSpPr>
            <p:spPr>
              <a:xfrm>
                <a:off x="2386001" y="2982659"/>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Runtime</a:t>
                </a:r>
              </a:p>
            </p:txBody>
          </p:sp>
          <p:sp>
            <p:nvSpPr>
              <p:cNvPr id="39" name="Rounded Rectangle 21">
                <a:extLst>
                  <a:ext uri="{FF2B5EF4-FFF2-40B4-BE49-F238E27FC236}">
                    <a16:creationId xmlns:a16="http://schemas.microsoft.com/office/drawing/2014/main" id="{4AFCC99B-298C-6BA8-C804-4734AAF208C5}"/>
                  </a:ext>
                </a:extLst>
              </p:cNvPr>
              <p:cNvSpPr/>
              <p:nvPr/>
            </p:nvSpPr>
            <p:spPr>
              <a:xfrm>
                <a:off x="2386001" y="3444295"/>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Middleware</a:t>
                </a:r>
              </a:p>
            </p:txBody>
          </p:sp>
          <p:sp>
            <p:nvSpPr>
              <p:cNvPr id="40" name="Rounded Rectangle 22">
                <a:extLst>
                  <a:ext uri="{FF2B5EF4-FFF2-40B4-BE49-F238E27FC236}">
                    <a16:creationId xmlns:a16="http://schemas.microsoft.com/office/drawing/2014/main" id="{DBC42F0D-B2FF-ABE0-D733-DB62A88EA782}"/>
                  </a:ext>
                </a:extLst>
              </p:cNvPr>
              <p:cNvSpPr/>
              <p:nvPr/>
            </p:nvSpPr>
            <p:spPr>
              <a:xfrm>
                <a:off x="2386001" y="3905932"/>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Operating System</a:t>
                </a:r>
              </a:p>
            </p:txBody>
          </p:sp>
          <p:sp>
            <p:nvSpPr>
              <p:cNvPr id="41" name="Rounded Rectangle 23">
                <a:extLst>
                  <a:ext uri="{FF2B5EF4-FFF2-40B4-BE49-F238E27FC236}">
                    <a16:creationId xmlns:a16="http://schemas.microsoft.com/office/drawing/2014/main" id="{1BFFC037-6C45-25F4-3A40-EDCF7B28B8BE}"/>
                  </a:ext>
                </a:extLst>
              </p:cNvPr>
              <p:cNvSpPr/>
              <p:nvPr/>
            </p:nvSpPr>
            <p:spPr>
              <a:xfrm>
                <a:off x="2386001" y="4367568"/>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Virtualisation</a:t>
                </a:r>
              </a:p>
            </p:txBody>
          </p:sp>
          <p:sp>
            <p:nvSpPr>
              <p:cNvPr id="42" name="Rounded Rectangle 24">
                <a:extLst>
                  <a:ext uri="{FF2B5EF4-FFF2-40B4-BE49-F238E27FC236}">
                    <a16:creationId xmlns:a16="http://schemas.microsoft.com/office/drawing/2014/main" id="{8075B359-8051-4014-F524-9454DE3668E6}"/>
                  </a:ext>
                </a:extLst>
              </p:cNvPr>
              <p:cNvSpPr/>
              <p:nvPr/>
            </p:nvSpPr>
            <p:spPr>
              <a:xfrm>
                <a:off x="2386001" y="4829205"/>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server</a:t>
                </a:r>
              </a:p>
            </p:txBody>
          </p:sp>
          <p:sp>
            <p:nvSpPr>
              <p:cNvPr id="43" name="Rounded Rectangle 25">
                <a:extLst>
                  <a:ext uri="{FF2B5EF4-FFF2-40B4-BE49-F238E27FC236}">
                    <a16:creationId xmlns:a16="http://schemas.microsoft.com/office/drawing/2014/main" id="{4A71B3CA-BD24-142B-9CA6-026ED46DE0F9}"/>
                  </a:ext>
                </a:extLst>
              </p:cNvPr>
              <p:cNvSpPr/>
              <p:nvPr/>
            </p:nvSpPr>
            <p:spPr>
              <a:xfrm>
                <a:off x="2386001" y="5290842"/>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storage</a:t>
                </a:r>
              </a:p>
            </p:txBody>
          </p:sp>
          <p:sp>
            <p:nvSpPr>
              <p:cNvPr id="44" name="Rounded Rectangle 26">
                <a:extLst>
                  <a:ext uri="{FF2B5EF4-FFF2-40B4-BE49-F238E27FC236}">
                    <a16:creationId xmlns:a16="http://schemas.microsoft.com/office/drawing/2014/main" id="{99EA76F1-5F93-593D-B688-5D197C41721C}"/>
                  </a:ext>
                </a:extLst>
              </p:cNvPr>
              <p:cNvSpPr/>
              <p:nvPr/>
            </p:nvSpPr>
            <p:spPr>
              <a:xfrm>
                <a:off x="2386001" y="5752475"/>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network</a:t>
                </a:r>
              </a:p>
            </p:txBody>
          </p:sp>
        </p:grpSp>
        <p:grpSp>
          <p:nvGrpSpPr>
            <p:cNvPr id="11" name="Group 10">
              <a:extLst>
                <a:ext uri="{FF2B5EF4-FFF2-40B4-BE49-F238E27FC236}">
                  <a16:creationId xmlns:a16="http://schemas.microsoft.com/office/drawing/2014/main" id="{8F170FC4-0D0D-1BAF-5309-8119681BCDBF}"/>
                </a:ext>
              </a:extLst>
            </p:cNvPr>
            <p:cNvGrpSpPr/>
            <p:nvPr/>
          </p:nvGrpSpPr>
          <p:grpSpPr>
            <a:xfrm>
              <a:off x="142844" y="928696"/>
              <a:ext cx="2032907" cy="4712840"/>
              <a:chOff x="113263" y="1502229"/>
              <a:chExt cx="2032907" cy="4712840"/>
            </a:xfrm>
          </p:grpSpPr>
          <p:sp>
            <p:nvSpPr>
              <p:cNvPr id="25" name="Rectangle 24">
                <a:extLst>
                  <a:ext uri="{FF2B5EF4-FFF2-40B4-BE49-F238E27FC236}">
                    <a16:creationId xmlns:a16="http://schemas.microsoft.com/office/drawing/2014/main" id="{00AF46CF-3253-E37D-F296-974D9FF4E32D}"/>
                  </a:ext>
                </a:extLst>
              </p:cNvPr>
              <p:cNvSpPr/>
              <p:nvPr/>
            </p:nvSpPr>
            <p:spPr>
              <a:xfrm>
                <a:off x="113263" y="1502229"/>
                <a:ext cx="2032907" cy="47128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b="1">
                    <a:solidFill>
                      <a:schemeClr val="tx1"/>
                    </a:solidFill>
                    <a:latin typeface="Montserrat" pitchFamily="2" charset="77"/>
                    <a:cs typeface="Arial" pitchFamily="34" charset="0"/>
                  </a:rPr>
                  <a:t>On-Premises</a:t>
                </a:r>
                <a:endParaRPr lang="en-GB" sz="1100" b="1">
                  <a:solidFill>
                    <a:schemeClr val="tx1"/>
                  </a:solidFill>
                  <a:latin typeface="Montserrat" pitchFamily="2" charset="77"/>
                  <a:cs typeface="Arial" pitchFamily="34" charset="0"/>
                </a:endParaRPr>
              </a:p>
            </p:txBody>
          </p:sp>
          <p:sp>
            <p:nvSpPr>
              <p:cNvPr id="26" name="Rounded Rectangle 29">
                <a:extLst>
                  <a:ext uri="{FF2B5EF4-FFF2-40B4-BE49-F238E27FC236}">
                    <a16:creationId xmlns:a16="http://schemas.microsoft.com/office/drawing/2014/main" id="{F0172D71-9266-1EBD-6C1E-5547EBD06E0C}"/>
                  </a:ext>
                </a:extLst>
              </p:cNvPr>
              <p:cNvSpPr/>
              <p:nvPr/>
            </p:nvSpPr>
            <p:spPr>
              <a:xfrm>
                <a:off x="186741" y="2059386"/>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Application</a:t>
                </a:r>
              </a:p>
            </p:txBody>
          </p:sp>
          <p:sp>
            <p:nvSpPr>
              <p:cNvPr id="27" name="Rounded Rectangle 30">
                <a:extLst>
                  <a:ext uri="{FF2B5EF4-FFF2-40B4-BE49-F238E27FC236}">
                    <a16:creationId xmlns:a16="http://schemas.microsoft.com/office/drawing/2014/main" id="{3140042C-74DB-7AB8-14C6-DF1F26C2A8F3}"/>
                  </a:ext>
                </a:extLst>
              </p:cNvPr>
              <p:cNvSpPr/>
              <p:nvPr/>
            </p:nvSpPr>
            <p:spPr>
              <a:xfrm>
                <a:off x="186741" y="2521022"/>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Data</a:t>
                </a:r>
              </a:p>
            </p:txBody>
          </p:sp>
          <p:sp>
            <p:nvSpPr>
              <p:cNvPr id="28" name="Rounded Rectangle 31">
                <a:extLst>
                  <a:ext uri="{FF2B5EF4-FFF2-40B4-BE49-F238E27FC236}">
                    <a16:creationId xmlns:a16="http://schemas.microsoft.com/office/drawing/2014/main" id="{460E2639-9D85-9209-9FD3-5B74853B5F3F}"/>
                  </a:ext>
                </a:extLst>
              </p:cNvPr>
              <p:cNvSpPr/>
              <p:nvPr/>
            </p:nvSpPr>
            <p:spPr>
              <a:xfrm>
                <a:off x="186741" y="2982659"/>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Runtime</a:t>
                </a:r>
              </a:p>
            </p:txBody>
          </p:sp>
          <p:sp>
            <p:nvSpPr>
              <p:cNvPr id="29" name="Rounded Rectangle 32">
                <a:extLst>
                  <a:ext uri="{FF2B5EF4-FFF2-40B4-BE49-F238E27FC236}">
                    <a16:creationId xmlns:a16="http://schemas.microsoft.com/office/drawing/2014/main" id="{8D66ADFE-0804-9D5A-60A9-9B876B09F7C0}"/>
                  </a:ext>
                </a:extLst>
              </p:cNvPr>
              <p:cNvSpPr/>
              <p:nvPr/>
            </p:nvSpPr>
            <p:spPr>
              <a:xfrm>
                <a:off x="186741" y="3444295"/>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Middleware</a:t>
                </a:r>
              </a:p>
            </p:txBody>
          </p:sp>
          <p:sp>
            <p:nvSpPr>
              <p:cNvPr id="30" name="Rounded Rectangle 33">
                <a:extLst>
                  <a:ext uri="{FF2B5EF4-FFF2-40B4-BE49-F238E27FC236}">
                    <a16:creationId xmlns:a16="http://schemas.microsoft.com/office/drawing/2014/main" id="{06B4FE31-D05A-7C6A-0689-DC82CA041250}"/>
                  </a:ext>
                </a:extLst>
              </p:cNvPr>
              <p:cNvSpPr/>
              <p:nvPr/>
            </p:nvSpPr>
            <p:spPr>
              <a:xfrm>
                <a:off x="186741" y="3905932"/>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Operating System</a:t>
                </a:r>
              </a:p>
            </p:txBody>
          </p:sp>
          <p:sp>
            <p:nvSpPr>
              <p:cNvPr id="31" name="Rounded Rectangle 34">
                <a:extLst>
                  <a:ext uri="{FF2B5EF4-FFF2-40B4-BE49-F238E27FC236}">
                    <a16:creationId xmlns:a16="http://schemas.microsoft.com/office/drawing/2014/main" id="{5412730A-4789-D5C5-6FDD-87E190A42A56}"/>
                  </a:ext>
                </a:extLst>
              </p:cNvPr>
              <p:cNvSpPr/>
              <p:nvPr/>
            </p:nvSpPr>
            <p:spPr>
              <a:xfrm>
                <a:off x="186741" y="4367568"/>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Virtualisation</a:t>
                </a:r>
              </a:p>
            </p:txBody>
          </p:sp>
          <p:sp>
            <p:nvSpPr>
              <p:cNvPr id="32" name="Rounded Rectangle 35">
                <a:extLst>
                  <a:ext uri="{FF2B5EF4-FFF2-40B4-BE49-F238E27FC236}">
                    <a16:creationId xmlns:a16="http://schemas.microsoft.com/office/drawing/2014/main" id="{ED2B1517-E348-94EF-50A3-BB0683159936}"/>
                  </a:ext>
                </a:extLst>
              </p:cNvPr>
              <p:cNvSpPr/>
              <p:nvPr/>
            </p:nvSpPr>
            <p:spPr>
              <a:xfrm>
                <a:off x="186741" y="4829205"/>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server</a:t>
                </a:r>
              </a:p>
            </p:txBody>
          </p:sp>
          <p:sp>
            <p:nvSpPr>
              <p:cNvPr id="33" name="Rounded Rectangle 36">
                <a:extLst>
                  <a:ext uri="{FF2B5EF4-FFF2-40B4-BE49-F238E27FC236}">
                    <a16:creationId xmlns:a16="http://schemas.microsoft.com/office/drawing/2014/main" id="{80B748FE-4594-AC1C-7CA1-E7849DEF61D9}"/>
                  </a:ext>
                </a:extLst>
              </p:cNvPr>
              <p:cNvSpPr/>
              <p:nvPr/>
            </p:nvSpPr>
            <p:spPr>
              <a:xfrm>
                <a:off x="186741" y="5290842"/>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bg1"/>
                    </a:solidFill>
                    <a:latin typeface="Montserrat" pitchFamily="2" charset="77"/>
                    <a:cs typeface="Arial" pitchFamily="34" charset="0"/>
                  </a:rPr>
                  <a:t>Physical storage</a:t>
                </a:r>
              </a:p>
            </p:txBody>
          </p:sp>
          <p:sp>
            <p:nvSpPr>
              <p:cNvPr id="34" name="Rounded Rectangle 37">
                <a:extLst>
                  <a:ext uri="{FF2B5EF4-FFF2-40B4-BE49-F238E27FC236}">
                    <a16:creationId xmlns:a16="http://schemas.microsoft.com/office/drawing/2014/main" id="{2B4728CD-C4BE-F296-616F-40600FDFBAE7}"/>
                  </a:ext>
                </a:extLst>
              </p:cNvPr>
              <p:cNvSpPr/>
              <p:nvPr/>
            </p:nvSpPr>
            <p:spPr>
              <a:xfrm>
                <a:off x="186741" y="5752475"/>
                <a:ext cx="1877786" cy="387281"/>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network</a:t>
                </a:r>
              </a:p>
            </p:txBody>
          </p:sp>
        </p:grpSp>
        <p:grpSp>
          <p:nvGrpSpPr>
            <p:cNvPr id="12" name="Group 11">
              <a:extLst>
                <a:ext uri="{FF2B5EF4-FFF2-40B4-BE49-F238E27FC236}">
                  <a16:creationId xmlns:a16="http://schemas.microsoft.com/office/drawing/2014/main" id="{1EB34F9C-5B69-0686-8383-6AECC7AA0713}"/>
                </a:ext>
              </a:extLst>
            </p:cNvPr>
            <p:cNvGrpSpPr/>
            <p:nvPr/>
          </p:nvGrpSpPr>
          <p:grpSpPr>
            <a:xfrm>
              <a:off x="6740624" y="928694"/>
              <a:ext cx="2032907" cy="4712840"/>
              <a:chOff x="6711043" y="1502227"/>
              <a:chExt cx="2032907" cy="4712840"/>
            </a:xfrm>
          </p:grpSpPr>
          <p:sp>
            <p:nvSpPr>
              <p:cNvPr id="15" name="Rectangle 14">
                <a:extLst>
                  <a:ext uri="{FF2B5EF4-FFF2-40B4-BE49-F238E27FC236}">
                    <a16:creationId xmlns:a16="http://schemas.microsoft.com/office/drawing/2014/main" id="{57C66175-BDC4-B844-30F1-983A141E9A0D}"/>
                  </a:ext>
                </a:extLst>
              </p:cNvPr>
              <p:cNvSpPr/>
              <p:nvPr/>
            </p:nvSpPr>
            <p:spPr>
              <a:xfrm>
                <a:off x="6711043" y="1502227"/>
                <a:ext cx="2032907" cy="47128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GB" sz="1600" b="1">
                    <a:solidFill>
                      <a:schemeClr val="tx1"/>
                    </a:solidFill>
                    <a:latin typeface="Montserrat" pitchFamily="2" charset="77"/>
                    <a:cs typeface="Arial" pitchFamily="34" charset="0"/>
                  </a:rPr>
                  <a:t>SaaS </a:t>
                </a:r>
                <a:br>
                  <a:rPr lang="en-GB" sz="1600" b="1">
                    <a:solidFill>
                      <a:schemeClr val="tx1"/>
                    </a:solidFill>
                    <a:latin typeface="Montserrat" pitchFamily="2" charset="77"/>
                    <a:cs typeface="Arial" pitchFamily="34" charset="0"/>
                  </a:rPr>
                </a:br>
                <a:r>
                  <a:rPr lang="en-GB" sz="1100" b="1">
                    <a:solidFill>
                      <a:schemeClr val="tx1"/>
                    </a:solidFill>
                    <a:latin typeface="Montserrat" pitchFamily="2" charset="77"/>
                    <a:cs typeface="Arial" pitchFamily="34" charset="0"/>
                  </a:rPr>
                  <a:t>(software)</a:t>
                </a:r>
                <a:endParaRPr lang="en-GB" sz="1050" b="1">
                  <a:solidFill>
                    <a:schemeClr val="tx1"/>
                  </a:solidFill>
                  <a:latin typeface="Montserrat" pitchFamily="2" charset="77"/>
                  <a:cs typeface="Arial" pitchFamily="34" charset="0"/>
                </a:endParaRPr>
              </a:p>
            </p:txBody>
          </p:sp>
          <p:sp>
            <p:nvSpPr>
              <p:cNvPr id="16" name="Rounded Rectangle 40">
                <a:extLst>
                  <a:ext uri="{FF2B5EF4-FFF2-40B4-BE49-F238E27FC236}">
                    <a16:creationId xmlns:a16="http://schemas.microsoft.com/office/drawing/2014/main" id="{414D0412-F28E-A15D-7D7A-691BCC11D413}"/>
                  </a:ext>
                </a:extLst>
              </p:cNvPr>
              <p:cNvSpPr/>
              <p:nvPr/>
            </p:nvSpPr>
            <p:spPr>
              <a:xfrm>
                <a:off x="6784521" y="2059384"/>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Application</a:t>
                </a:r>
              </a:p>
            </p:txBody>
          </p:sp>
          <p:sp>
            <p:nvSpPr>
              <p:cNvPr id="17" name="Rounded Rectangle 41">
                <a:extLst>
                  <a:ext uri="{FF2B5EF4-FFF2-40B4-BE49-F238E27FC236}">
                    <a16:creationId xmlns:a16="http://schemas.microsoft.com/office/drawing/2014/main" id="{1CCA9E42-B7D8-E3A2-CB21-87C2AB366DF6}"/>
                  </a:ext>
                </a:extLst>
              </p:cNvPr>
              <p:cNvSpPr/>
              <p:nvPr/>
            </p:nvSpPr>
            <p:spPr>
              <a:xfrm>
                <a:off x="6784521" y="2521020"/>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Data</a:t>
                </a:r>
              </a:p>
            </p:txBody>
          </p:sp>
          <p:sp>
            <p:nvSpPr>
              <p:cNvPr id="18" name="Rounded Rectangle 42">
                <a:extLst>
                  <a:ext uri="{FF2B5EF4-FFF2-40B4-BE49-F238E27FC236}">
                    <a16:creationId xmlns:a16="http://schemas.microsoft.com/office/drawing/2014/main" id="{9B1FCC56-C5AC-DD31-8EE4-C036E48CF2B7}"/>
                  </a:ext>
                </a:extLst>
              </p:cNvPr>
              <p:cNvSpPr/>
              <p:nvPr/>
            </p:nvSpPr>
            <p:spPr>
              <a:xfrm>
                <a:off x="6784521" y="2982657"/>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Runtime</a:t>
                </a:r>
              </a:p>
            </p:txBody>
          </p:sp>
          <p:sp>
            <p:nvSpPr>
              <p:cNvPr id="19" name="Rounded Rectangle 43">
                <a:extLst>
                  <a:ext uri="{FF2B5EF4-FFF2-40B4-BE49-F238E27FC236}">
                    <a16:creationId xmlns:a16="http://schemas.microsoft.com/office/drawing/2014/main" id="{6C9B71EC-B7A5-25BD-39BD-4C10938E7E05}"/>
                  </a:ext>
                </a:extLst>
              </p:cNvPr>
              <p:cNvSpPr/>
              <p:nvPr/>
            </p:nvSpPr>
            <p:spPr>
              <a:xfrm>
                <a:off x="6784521" y="3444293"/>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Middleware</a:t>
                </a:r>
              </a:p>
            </p:txBody>
          </p:sp>
          <p:sp>
            <p:nvSpPr>
              <p:cNvPr id="20" name="Rounded Rectangle 44">
                <a:extLst>
                  <a:ext uri="{FF2B5EF4-FFF2-40B4-BE49-F238E27FC236}">
                    <a16:creationId xmlns:a16="http://schemas.microsoft.com/office/drawing/2014/main" id="{DD6B0F3E-8304-21F6-6222-997100C42A2F}"/>
                  </a:ext>
                </a:extLst>
              </p:cNvPr>
              <p:cNvSpPr/>
              <p:nvPr/>
            </p:nvSpPr>
            <p:spPr>
              <a:xfrm>
                <a:off x="6784521" y="3905930"/>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Operating System</a:t>
                </a:r>
              </a:p>
            </p:txBody>
          </p:sp>
          <p:sp>
            <p:nvSpPr>
              <p:cNvPr id="21" name="Rounded Rectangle 45">
                <a:extLst>
                  <a:ext uri="{FF2B5EF4-FFF2-40B4-BE49-F238E27FC236}">
                    <a16:creationId xmlns:a16="http://schemas.microsoft.com/office/drawing/2014/main" id="{F2F3709D-4DBC-C9A5-9817-6E7EE2631D31}"/>
                  </a:ext>
                </a:extLst>
              </p:cNvPr>
              <p:cNvSpPr/>
              <p:nvPr/>
            </p:nvSpPr>
            <p:spPr>
              <a:xfrm>
                <a:off x="6784521" y="4367566"/>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Virtualisation</a:t>
                </a:r>
              </a:p>
            </p:txBody>
          </p:sp>
          <p:sp>
            <p:nvSpPr>
              <p:cNvPr id="22" name="Rounded Rectangle 46">
                <a:extLst>
                  <a:ext uri="{FF2B5EF4-FFF2-40B4-BE49-F238E27FC236}">
                    <a16:creationId xmlns:a16="http://schemas.microsoft.com/office/drawing/2014/main" id="{2DA0474B-5022-F310-CB79-98FE49F3A14C}"/>
                  </a:ext>
                </a:extLst>
              </p:cNvPr>
              <p:cNvSpPr/>
              <p:nvPr/>
            </p:nvSpPr>
            <p:spPr>
              <a:xfrm>
                <a:off x="6784521" y="4829203"/>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server</a:t>
                </a:r>
              </a:p>
            </p:txBody>
          </p:sp>
          <p:sp>
            <p:nvSpPr>
              <p:cNvPr id="23" name="Rounded Rectangle 47">
                <a:extLst>
                  <a:ext uri="{FF2B5EF4-FFF2-40B4-BE49-F238E27FC236}">
                    <a16:creationId xmlns:a16="http://schemas.microsoft.com/office/drawing/2014/main" id="{87747456-BCFF-2CB2-A28C-9D8D3C334129}"/>
                  </a:ext>
                </a:extLst>
              </p:cNvPr>
              <p:cNvSpPr/>
              <p:nvPr/>
            </p:nvSpPr>
            <p:spPr>
              <a:xfrm>
                <a:off x="6784521" y="5290840"/>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storage</a:t>
                </a:r>
              </a:p>
            </p:txBody>
          </p:sp>
          <p:sp>
            <p:nvSpPr>
              <p:cNvPr id="24" name="Rounded Rectangle 48">
                <a:extLst>
                  <a:ext uri="{FF2B5EF4-FFF2-40B4-BE49-F238E27FC236}">
                    <a16:creationId xmlns:a16="http://schemas.microsoft.com/office/drawing/2014/main" id="{38D391AC-D28A-C831-A941-C58A6C9325A4}"/>
                  </a:ext>
                </a:extLst>
              </p:cNvPr>
              <p:cNvSpPr/>
              <p:nvPr/>
            </p:nvSpPr>
            <p:spPr>
              <a:xfrm>
                <a:off x="6784521" y="5752473"/>
                <a:ext cx="1877786" cy="387281"/>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Physical network</a:t>
                </a:r>
              </a:p>
            </p:txBody>
          </p:sp>
        </p:grpSp>
        <p:sp>
          <p:nvSpPr>
            <p:cNvPr id="13" name="Rounded Rectangle 53">
              <a:extLst>
                <a:ext uri="{FF2B5EF4-FFF2-40B4-BE49-F238E27FC236}">
                  <a16:creationId xmlns:a16="http://schemas.microsoft.com/office/drawing/2014/main" id="{8337F330-56C3-3809-A9BD-359C3983051A}"/>
                </a:ext>
              </a:extLst>
            </p:cNvPr>
            <p:cNvSpPr/>
            <p:nvPr/>
          </p:nvSpPr>
          <p:spPr>
            <a:xfrm>
              <a:off x="2040026" y="5899096"/>
              <a:ext cx="2334985" cy="253093"/>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Managed by customer</a:t>
              </a:r>
            </a:p>
          </p:txBody>
        </p:sp>
        <p:sp>
          <p:nvSpPr>
            <p:cNvPr id="14" name="Rounded Rectangle 54">
              <a:extLst>
                <a:ext uri="{FF2B5EF4-FFF2-40B4-BE49-F238E27FC236}">
                  <a16:creationId xmlns:a16="http://schemas.microsoft.com/office/drawing/2014/main" id="{29D23330-B0BD-A044-77BD-72EAB22A3B54}"/>
                </a:ext>
              </a:extLst>
            </p:cNvPr>
            <p:cNvSpPr/>
            <p:nvPr/>
          </p:nvSpPr>
          <p:spPr>
            <a:xfrm>
              <a:off x="4536281" y="5899095"/>
              <a:ext cx="2334985" cy="253093"/>
            </a:xfrm>
            <a:prstGeom prst="roundRect">
              <a:avLst/>
            </a:prstGeom>
            <a:solidFill>
              <a:srgbClr val="005B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bg1"/>
                  </a:solidFill>
                  <a:latin typeface="Montserrat" pitchFamily="2" charset="77"/>
                  <a:cs typeface="Arial" pitchFamily="34" charset="0"/>
                </a:rPr>
                <a:t>Managed by vendor</a:t>
              </a:r>
            </a:p>
          </p:txBody>
        </p:sp>
      </p:grpSp>
    </p:spTree>
    <p:extLst>
      <p:ext uri="{BB962C8B-B14F-4D97-AF65-F5344CB8AC3E}">
        <p14:creationId xmlns:p14="http://schemas.microsoft.com/office/powerpoint/2010/main" val="249462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4562-917D-E7E2-C7C8-097F25E772EE}"/>
              </a:ext>
            </a:extLst>
          </p:cNvPr>
          <p:cNvSpPr>
            <a:spLocks noGrp="1"/>
          </p:cNvSpPr>
          <p:nvPr>
            <p:ph type="ctrTitle"/>
          </p:nvPr>
        </p:nvSpPr>
        <p:spPr/>
        <p:txBody>
          <a:bodyPr/>
          <a:lstStyle/>
          <a:p>
            <a:r>
              <a:rPr lang="en-GB" dirty="0"/>
              <a:t>End of section</a:t>
            </a:r>
          </a:p>
        </p:txBody>
      </p:sp>
    </p:spTree>
    <p:extLst>
      <p:ext uri="{BB962C8B-B14F-4D97-AF65-F5344CB8AC3E}">
        <p14:creationId xmlns:p14="http://schemas.microsoft.com/office/powerpoint/2010/main" val="37379731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NoKrana">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NoKrana" id="{6445C680-CEE2-46E4-B67B-52F27D5E4F2B}" vid="{340589B6-7E52-41CF-9204-94B2862D1A69}"/>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04dd4f8b-4e55-4b0f-90ae-c416a13e2e63">
      <Terms xmlns="http://schemas.microsoft.com/office/infopath/2007/PartnerControls"/>
    </lcf76f155ced4ddcb4097134ff3c332f>
    <TaxCatchAll xmlns="51b58b7f-359e-418a-8fc0-c5d77d026bd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88ECE2E70AB8B46B2C449C81E540480" ma:contentTypeVersion="16" ma:contentTypeDescription="Create a new document." ma:contentTypeScope="" ma:versionID="1df647ff451cce96fec958af0153ffba">
  <xsd:schema xmlns:xsd="http://www.w3.org/2001/XMLSchema" xmlns:xs="http://www.w3.org/2001/XMLSchema" xmlns:p="http://schemas.microsoft.com/office/2006/metadata/properties" xmlns:ns2="04dd4f8b-4e55-4b0f-90ae-c416a13e2e63" xmlns:ns3="51b58b7f-359e-418a-8fc0-c5d77d026bdc" targetNamespace="http://schemas.microsoft.com/office/2006/metadata/properties" ma:root="true" ma:fieldsID="5089fbabc7396ddc8a0ca74cb50b0683" ns2:_="" ns3:_="">
    <xsd:import namespace="04dd4f8b-4e55-4b0f-90ae-c416a13e2e63"/>
    <xsd:import namespace="51b58b7f-359e-418a-8fc0-c5d77d026b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dd4f8b-4e55-4b0f-90ae-c416a13e2e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1b58b7f-359e-418a-8fc0-c5d77d026bd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d02b767-6ee7-4f18-ac1f-362d437aa0cf}" ma:internalName="TaxCatchAll" ma:showField="CatchAllData" ma:web="51b58b7f-359e-418a-8fc0-c5d77d026b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C4D4FC7-AE11-4810-9647-08C9661A84A0}">
  <ds:schemaRefs>
    <ds:schemaRef ds:uri="http://schemas.microsoft.com/office/2006/metadata/properties"/>
    <ds:schemaRef ds:uri="http://schemas.microsoft.com/office/infopath/2007/PartnerControls"/>
    <ds:schemaRef ds:uri="04dd4f8b-4e55-4b0f-90ae-c416a13e2e63"/>
    <ds:schemaRef ds:uri="51b58b7f-359e-418a-8fc0-c5d77d026bdc"/>
  </ds:schemaRefs>
</ds:datastoreItem>
</file>

<file path=customXml/itemProps2.xml><?xml version="1.0" encoding="utf-8"?>
<ds:datastoreItem xmlns:ds="http://schemas.openxmlformats.org/officeDocument/2006/customXml" ds:itemID="{E69306B0-0638-430B-ADA3-001EF244C7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dd4f8b-4e55-4b0f-90ae-c416a13e2e63"/>
    <ds:schemaRef ds:uri="51b58b7f-359e-418a-8fc0-c5d77d026b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858F908-2344-4DC9-B5C8-103A4969DC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12402</TotalTime>
  <Words>1100</Words>
  <Application>Microsoft Office PowerPoint</Application>
  <PresentationFormat>Widescreen</PresentationFormat>
  <Paragraphs>157</Paragraphs>
  <Slides>8</Slides>
  <Notes>5</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8</vt:i4>
      </vt:variant>
    </vt:vector>
  </HeadingPairs>
  <TitlesOfParts>
    <vt:vector size="20" baseType="lpstr">
      <vt:lpstr>Arial</vt:lpstr>
      <vt:lpstr>Calibri</vt:lpstr>
      <vt:lpstr>Krana Fat B</vt:lpstr>
      <vt:lpstr>Montserrat</vt:lpstr>
      <vt:lpstr>Montserrat Black</vt:lpstr>
      <vt:lpstr>Proxima Nova Thin</vt:lpstr>
      <vt:lpstr>Wingdings</vt:lpstr>
      <vt:lpstr>NoKrana</vt:lpstr>
      <vt:lpstr>Master_Red_and_Purple</vt:lpstr>
      <vt:lpstr>Master_Yellow_and_Orange</vt:lpstr>
      <vt:lpstr>Master_Blue</vt:lpstr>
      <vt:lpstr>Master_Neutral</vt:lpstr>
      <vt:lpstr>Introducing the Cloud</vt:lpstr>
      <vt:lpstr>PowerPoint Presentation</vt:lpstr>
      <vt:lpstr>PowerPoint Presentation</vt:lpstr>
      <vt:lpstr>PowerPoint Presentation</vt:lpstr>
      <vt:lpstr>PowerPoint Presentation</vt:lpstr>
      <vt:lpstr>PowerPoint Presentation</vt:lpstr>
      <vt:lpstr>PowerPoint Presentation</vt:lpstr>
      <vt:lpstr>End of section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 Control with GIT</dc:title>
  <dc:subject/>
  <dc:creator>Victoria Lloyd</dc:creator>
  <cp:keywords/>
  <dc:description/>
  <cp:lastModifiedBy>MarkAndrew Rogers</cp:lastModifiedBy>
  <cp:revision>197</cp:revision>
  <cp:lastPrinted>2019-07-03T09:46:41Z</cp:lastPrinted>
  <dcterms:created xsi:type="dcterms:W3CDTF">2019-09-05T08:17:12Z</dcterms:created>
  <dcterms:modified xsi:type="dcterms:W3CDTF">2023-02-28T15:29:42Z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0x010100488ECE2E70AB8B46B2C449C81E540480</vt:lpwstr>
  </property>
</Properties>
</file>